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x="18288000" cy="10287000"/>
  <p:notesSz cx="6858000" cy="9144000"/>
  <p:embeddedFontLst>
    <p:embeddedFont>
      <p:font typeface="Arial" charset="1" panose="020B0502020202020204"/>
      <p:regular r:id="rId60"/>
    </p:embeddedFont>
    <p:embeddedFont>
      <p:font typeface="Arial Bold" charset="1" panose="020B0802020202020204"/>
      <p:regular r:id="rId61"/>
    </p:embeddedFont>
    <p:embeddedFont>
      <p:font typeface="Daydream" charset="1" panose="00000000000000000000"/>
      <p:regular r:id="rId62"/>
    </p:embeddedFont>
    <p:embeddedFont>
      <p:font typeface="Old Standard Bold" charset="1" panose="02040503050505020303"/>
      <p:regular r:id="rId63"/>
    </p:embeddedFont>
    <p:embeddedFont>
      <p:font typeface="Questrial" charset="1" panose="02000000000000000000"/>
      <p:regular r:id="rId64"/>
    </p:embeddedFont>
    <p:embeddedFont>
      <p:font typeface="Arial Bold Italics" charset="1" panose="020B0802020202090204"/>
      <p:regular r:id="rId65"/>
    </p:embeddedFont>
    <p:embeddedFont>
      <p:font typeface="Arial Italics" charset="1" panose="020B0502020202090204"/>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28.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35.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https://twitter.com/MsEJenkinson" TargetMode="External" Type="http://schemas.openxmlformats.org/officeDocument/2006/relationships/hyperlink"/><Relationship Id="rId11" Target="https://twitter.com/Gregg_ONeill" TargetMode="External" Type="http://schemas.openxmlformats.org/officeDocument/2006/relationships/hyperlink"/><Relationship Id="rId12"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6.png" Type="http://schemas.openxmlformats.org/officeDocument/2006/relationships/image"/><Relationship Id="rId7" Target="../media/image37.png" Type="http://schemas.openxmlformats.org/officeDocument/2006/relationships/image"/><Relationship Id="rId8" Target="../media/image38.png" Type="http://schemas.openxmlformats.org/officeDocument/2006/relationships/image"/><Relationship Id="rId9" Target="../media/image39.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svg" Type="http://schemas.openxmlformats.org/officeDocument/2006/relationships/image"/><Relationship Id="rId11" Target="../media/image13.png" Type="http://schemas.openxmlformats.org/officeDocument/2006/relationships/image"/><Relationship Id="rId12" Target="../media/image14.svg" Type="http://schemas.openxmlformats.org/officeDocument/2006/relationships/image"/><Relationship Id="rId13" Target="../media/image15.png" Type="http://schemas.openxmlformats.org/officeDocument/2006/relationships/image"/><Relationship Id="rId14" Target="../media/image16.svg" Type="http://schemas.openxmlformats.org/officeDocument/2006/relationships/image"/><Relationship Id="rId15" Target="../media/image17.png" Type="http://schemas.openxmlformats.org/officeDocument/2006/relationships/image"/><Relationship Id="rId16" Target="../media/image18.svg" Type="http://schemas.openxmlformats.org/officeDocument/2006/relationships/image"/><Relationship Id="rId17" Target="../media/image19.png" Type="http://schemas.openxmlformats.org/officeDocument/2006/relationships/image"/><Relationship Id="rId18" Target="../media/image20.png" Type="http://schemas.openxmlformats.org/officeDocument/2006/relationships/image"/><Relationship Id="rId19" Target="../media/image21.svg" Type="http://schemas.openxmlformats.org/officeDocument/2006/relationships/image"/><Relationship Id="rId2" Target="../media/image4.png" Type="http://schemas.openxmlformats.org/officeDocument/2006/relationships/image"/><Relationship Id="rId20" Target="../media/image22.png" Type="http://schemas.openxmlformats.org/officeDocument/2006/relationships/image"/><Relationship Id="rId21" Target="../media/image23.sv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3.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4.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8.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9.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4.png" Type="http://schemas.openxmlformats.org/officeDocument/2006/relationships/image"/><Relationship Id="rId11" Target="../media/image55.svg" Type="http://schemas.openxmlformats.org/officeDocument/2006/relationships/image"/><Relationship Id="rId12" Target="../media/image56.png" Type="http://schemas.openxmlformats.org/officeDocument/2006/relationships/image"/><Relationship Id="rId13" Target="../media/image57.svg" Type="http://schemas.openxmlformats.org/officeDocument/2006/relationships/image"/><Relationship Id="rId14" Target="../media/image58.png" Type="http://schemas.openxmlformats.org/officeDocument/2006/relationships/image"/><Relationship Id="rId15" Target="../media/image59.svg" Type="http://schemas.openxmlformats.org/officeDocument/2006/relationships/image"/><Relationship Id="rId16" Target="../media/image60.png" Type="http://schemas.openxmlformats.org/officeDocument/2006/relationships/image"/><Relationship Id="rId17" Target="../media/image61.svg" Type="http://schemas.openxmlformats.org/officeDocument/2006/relationships/image"/><Relationship Id="rId18" Target="../media/image62.png" Type="http://schemas.openxmlformats.org/officeDocument/2006/relationships/image"/><Relationship Id="rId19" Target="../media/image63.svg" Type="http://schemas.openxmlformats.org/officeDocument/2006/relationships/image"/><Relationship Id="rId2" Target="../media/image4.png" Type="http://schemas.openxmlformats.org/officeDocument/2006/relationships/image"/><Relationship Id="rId20" Target="../media/image64.png" Type="http://schemas.openxmlformats.org/officeDocument/2006/relationships/image"/><Relationship Id="rId21" Target="../media/image65.svg" Type="http://schemas.openxmlformats.org/officeDocument/2006/relationships/image"/><Relationship Id="rId22" Target="../media/image66.png" Type="http://schemas.openxmlformats.org/officeDocument/2006/relationships/image"/><Relationship Id="rId23" Target="../media/image67.sv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0.png" Type="http://schemas.openxmlformats.org/officeDocument/2006/relationships/image"/><Relationship Id="rId7" Target="../media/image51.svg" Type="http://schemas.openxmlformats.org/officeDocument/2006/relationships/image"/><Relationship Id="rId8" Target="../media/image52.png" Type="http://schemas.openxmlformats.org/officeDocument/2006/relationships/image"/><Relationship Id="rId9" Target="../media/image53.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6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69.png" Type="http://schemas.openxmlformats.org/officeDocument/2006/relationships/image"/><Relationship Id="rId7" Target="../media/image70.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71.png" Type="http://schemas.openxmlformats.org/officeDocument/2006/relationships/image"/><Relationship Id="rId7" Target="../media/image72.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2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5.png" Type="http://schemas.openxmlformats.org/officeDocument/2006/relationships/image"/><Relationship Id="rId7" Target="../media/image2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8" id="8"/>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9" id="9"/>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sz="8999" spc="404">
                <a:solidFill>
                  <a:srgbClr val="0F6FC6"/>
                </a:solidFill>
                <a:latin typeface="Arial Bold"/>
              </a:rPr>
              <a:t>THE FRENCH REVOLUTION</a:t>
            </a:r>
          </a:p>
        </p:txBody>
      </p:sp>
      <p:sp>
        <p:nvSpPr>
          <p:cNvPr name="TextBox 10" id="10"/>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the french revolution</a:t>
            </a:r>
          </a:p>
        </p:txBody>
      </p:sp>
      <p:sp>
        <p:nvSpPr>
          <p:cNvPr name="TextBox 11" id="11"/>
          <p:cNvSpPr txBox="true"/>
          <p:nvPr/>
        </p:nvSpPr>
        <p:spPr>
          <a:xfrm rot="0">
            <a:off x="15764189" y="-14772"/>
            <a:ext cx="2078333"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13</a:t>
            </a:r>
          </a:p>
        </p:txBody>
      </p:sp>
      <p:sp>
        <p:nvSpPr>
          <p:cNvPr name="TextBox 12" id="12"/>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1756 to 1783</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Freeform 13" id="13"/>
          <p:cNvSpPr/>
          <p:nvPr/>
        </p:nvSpPr>
        <p:spPr>
          <a:xfrm flipH="false" flipV="false" rot="0">
            <a:off x="685800" y="813292"/>
            <a:ext cx="16253460" cy="8660417"/>
          </a:xfrm>
          <a:custGeom>
            <a:avLst/>
            <a:gdLst/>
            <a:ahLst/>
            <a:cxnLst/>
            <a:rect r="r" b="b" t="t" l="l"/>
            <a:pathLst>
              <a:path h="8660417" w="16253460">
                <a:moveTo>
                  <a:pt x="0" y="0"/>
                </a:moveTo>
                <a:lnTo>
                  <a:pt x="16253460" y="0"/>
                </a:lnTo>
                <a:lnTo>
                  <a:pt x="16253460" y="8660416"/>
                </a:lnTo>
                <a:lnTo>
                  <a:pt x="0" y="8660416"/>
                </a:lnTo>
                <a:lnTo>
                  <a:pt x="0" y="0"/>
                </a:lnTo>
                <a:close/>
              </a:path>
            </a:pathLst>
          </a:custGeom>
          <a:blipFill>
            <a:blip r:embed="rId9"/>
            <a:stretch>
              <a:fillRect l="-3415" t="0" r="-1289"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2878573" y="2016125"/>
            <a:ext cx="3760082" cy="6675653"/>
          </a:xfrm>
          <a:custGeom>
            <a:avLst/>
            <a:gdLst/>
            <a:ahLst/>
            <a:cxnLst/>
            <a:rect r="r" b="b" t="t" l="l"/>
            <a:pathLst>
              <a:path h="6675653" w="3760082">
                <a:moveTo>
                  <a:pt x="0" y="0"/>
                </a:moveTo>
                <a:lnTo>
                  <a:pt x="3760082" y="0"/>
                </a:lnTo>
                <a:lnTo>
                  <a:pt x="3760082" y="6675652"/>
                </a:lnTo>
                <a:lnTo>
                  <a:pt x="0" y="6675652"/>
                </a:lnTo>
                <a:lnTo>
                  <a:pt x="0" y="0"/>
                </a:lnTo>
                <a:close/>
              </a:path>
            </a:pathLst>
          </a:custGeom>
          <a:blipFill>
            <a:blip r:embed="rId6"/>
            <a:stretch>
              <a:fillRect l="0" t="0" r="0" b="0"/>
            </a:stretch>
          </a:blipFill>
        </p:spPr>
      </p:sp>
      <p:sp>
        <p:nvSpPr>
          <p:cNvPr name="TextBox 11" id="11"/>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The Impact of the American Revolution</a:t>
            </a:r>
          </a:p>
        </p:txBody>
      </p:sp>
      <p:sp>
        <p:nvSpPr>
          <p:cNvPr name="TextBox 12" id="12"/>
          <p:cNvSpPr txBox="true"/>
          <p:nvPr/>
        </p:nvSpPr>
        <p:spPr>
          <a:xfrm rot="0">
            <a:off x="1028700" y="1892300"/>
            <a:ext cx="11545073" cy="5381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American Revolution had a major influence on France through its successful involvement in the War of Independence. </a:t>
            </a:r>
            <a:r>
              <a:rPr lang="en-US" sz="3000">
                <a:solidFill>
                  <a:srgbClr val="000000"/>
                </a:solidFill>
                <a:latin typeface="Arial"/>
              </a:rPr>
              <a:t>Many French were inspired by the American achievements of overthrowing the British in the name of freedom and equality. France was </a:t>
            </a:r>
            <a:r>
              <a:rPr lang="en-US" sz="3000">
                <a:solidFill>
                  <a:srgbClr val="000000"/>
                </a:solidFill>
                <a:latin typeface="Arial Italics"/>
              </a:rPr>
              <a:t>broke</a:t>
            </a:r>
            <a:r>
              <a:rPr lang="en-US" sz="3000">
                <a:solidFill>
                  <a:srgbClr val="000000"/>
                </a:solidFill>
                <a:latin typeface="Arial"/>
              </a:rPr>
              <a:t>; it had been involved in two major conflicts with the British army in a short amount of time (</a:t>
            </a:r>
            <a:r>
              <a:rPr lang="en-US" sz="3000">
                <a:solidFill>
                  <a:srgbClr val="000000"/>
                </a:solidFill>
                <a:latin typeface="Arial Bold"/>
              </a:rPr>
              <a:t>The Seven Years War </a:t>
            </a:r>
            <a:r>
              <a:rPr lang="en-US" sz="3000">
                <a:solidFill>
                  <a:srgbClr val="000000"/>
                </a:solidFill>
                <a:latin typeface="Arial"/>
              </a:rPr>
              <a:t>and </a:t>
            </a:r>
            <a:r>
              <a:rPr lang="en-US" sz="3000">
                <a:solidFill>
                  <a:srgbClr val="000000"/>
                </a:solidFill>
                <a:latin typeface="Arial Bold"/>
              </a:rPr>
              <a:t>the American War of Independence</a:t>
            </a:r>
            <a:r>
              <a:rPr lang="en-US" sz="3000">
                <a:solidFill>
                  <a:srgbClr val="000000"/>
                </a:solidFill>
                <a:latin typeface="Arial"/>
              </a:rPr>
              <a:t>). By the end of the 1780s, France was in financial crisis with Louis urgently needing to raise taxes. The nobility refused, forcing the king to call a meeting of the </a:t>
            </a:r>
            <a:r>
              <a:rPr lang="en-US" sz="3000">
                <a:solidFill>
                  <a:srgbClr val="000000"/>
                </a:solidFill>
                <a:latin typeface="Arial Bold"/>
              </a:rPr>
              <a:t>Estates General</a:t>
            </a:r>
            <a:r>
              <a:rPr lang="en-US" sz="3000">
                <a:solidFill>
                  <a:srgbClr val="000000"/>
                </a:solidFill>
                <a:latin typeface="Arial"/>
              </a:rPr>
              <a:t>.</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AAD"/>
                </a:solidFill>
                <a:latin typeface="Arial Bold"/>
              </a:rPr>
              <a:t>Checkpoint pg. 135 (Artefact, 2nd Edition)</a:t>
            </a:r>
          </a:p>
        </p:txBody>
      </p:sp>
      <p:sp>
        <p:nvSpPr>
          <p:cNvPr name="TextBox 7" id="7"/>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What was an absolute monarch? Where did they believe their power came from?</a:t>
            </a:r>
          </a:p>
          <a:p>
            <a:pPr algn="l" marL="539749" indent="-269875" lvl="1">
              <a:lnSpc>
                <a:spcPts val="3499"/>
              </a:lnSpc>
              <a:buAutoNum type="arabicPeriod" startAt="1"/>
            </a:pPr>
            <a:r>
              <a:rPr lang="en-US" sz="2499">
                <a:solidFill>
                  <a:srgbClr val="0DA33B"/>
                </a:solidFill>
                <a:latin typeface="Arial"/>
              </a:rPr>
              <a:t>How did the Enlightenment thinkers challenge the ancien régime? </a:t>
            </a:r>
          </a:p>
          <a:p>
            <a:pPr algn="l" marL="539749" indent="-269875" lvl="1">
              <a:lnSpc>
                <a:spcPts val="3499"/>
              </a:lnSpc>
              <a:buAutoNum type="arabicPeriod" startAt="1"/>
            </a:pPr>
            <a:r>
              <a:rPr lang="en-US" sz="2499">
                <a:solidFill>
                  <a:srgbClr val="0DA33B"/>
                </a:solidFill>
                <a:latin typeface="Arial"/>
              </a:rPr>
              <a:t>What were the (a) First, (b) Second and (c) Third Estates?</a:t>
            </a:r>
          </a:p>
          <a:p>
            <a:pPr algn="l" marL="539749" indent="-269875" lvl="1">
              <a:lnSpc>
                <a:spcPts val="3499"/>
              </a:lnSpc>
              <a:buAutoNum type="arabicPeriod" startAt="1"/>
            </a:pPr>
            <a:r>
              <a:rPr lang="en-US" sz="2499">
                <a:solidFill>
                  <a:srgbClr val="0DA33B"/>
                </a:solidFill>
                <a:latin typeface="Arial"/>
              </a:rPr>
              <a:t>How was the Third Estate different from the other two? Give two examples. </a:t>
            </a:r>
          </a:p>
          <a:p>
            <a:pPr algn="l" marL="539749" indent="-269875" lvl="1">
              <a:lnSpc>
                <a:spcPts val="3499"/>
              </a:lnSpc>
              <a:buAutoNum type="arabicPeriod" startAt="1"/>
            </a:pPr>
            <a:r>
              <a:rPr lang="en-US" sz="2499">
                <a:solidFill>
                  <a:srgbClr val="0DA33B"/>
                </a:solidFill>
                <a:latin typeface="Arial"/>
              </a:rPr>
              <a:t>What taxes did the Third Estate have to pay and why did they resent them?</a:t>
            </a:r>
          </a:p>
          <a:p>
            <a:pPr algn="l" marL="539749" indent="-269875" lvl="1">
              <a:lnSpc>
                <a:spcPts val="3499"/>
              </a:lnSpc>
              <a:buAutoNum type="arabicPeriod" startAt="1"/>
            </a:pPr>
            <a:r>
              <a:rPr lang="en-US" sz="2499">
                <a:solidFill>
                  <a:srgbClr val="0DA33B"/>
                </a:solidFill>
                <a:latin typeface="Arial"/>
              </a:rPr>
              <a:t>How did the American Revolution impact on France?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F6FC6"/>
                  </a:solidFill>
                  <a:latin typeface="Arial"/>
                </a:rPr>
                <a:t>@MsDoorley</a:t>
              </a:r>
            </a:p>
          </p:txBody>
        </p:sp>
      </p:gr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AAD"/>
                </a:solidFill>
                <a:latin typeface="Arial Bold"/>
              </a:rPr>
              <a:t>Checkpoint pg. 135 (Artefact, 2nd Edition)</a:t>
            </a:r>
          </a:p>
        </p:txBody>
      </p:sp>
      <p:sp>
        <p:nvSpPr>
          <p:cNvPr name="TextBox 7" id="7"/>
          <p:cNvSpPr txBox="true"/>
          <p:nvPr/>
        </p:nvSpPr>
        <p:spPr>
          <a:xfrm rot="0">
            <a:off x="1028700" y="2149474"/>
            <a:ext cx="15609955" cy="66040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Absolute monarch: a king who held total power over the country; it was thought that his authority came directly from God and he had a divine right to rule.</a:t>
            </a:r>
          </a:p>
          <a:p>
            <a:pPr algn="l" marL="539749" indent="-269875" lvl="1">
              <a:lnSpc>
                <a:spcPts val="3499"/>
              </a:lnSpc>
              <a:buAutoNum type="arabicPeriod" startAt="1"/>
            </a:pPr>
            <a:r>
              <a:rPr lang="en-US" sz="2499">
                <a:solidFill>
                  <a:srgbClr val="21468B"/>
                </a:solidFill>
                <a:latin typeface="Arial"/>
              </a:rPr>
              <a:t>The Enlightenment thinkers said that society should be based on reason and science, not on faith or authority. This helped people to feel that it was possible to challenge the view of absolute monarchs.</a:t>
            </a:r>
          </a:p>
          <a:p>
            <a:pPr algn="l" marL="539749" indent="-269875" lvl="1">
              <a:lnSpc>
                <a:spcPts val="3499"/>
              </a:lnSpc>
              <a:buAutoNum type="arabicPeriod" startAt="1"/>
            </a:pPr>
          </a:p>
          <a:p>
            <a:pPr algn="l" marL="1079499" indent="-359833" lvl="2">
              <a:lnSpc>
                <a:spcPts val="3499"/>
              </a:lnSpc>
              <a:buAutoNum type="alphaLcPeriod" startAt="1"/>
            </a:pPr>
            <a:r>
              <a:rPr lang="en-US" sz="2499">
                <a:solidFill>
                  <a:srgbClr val="AE1C28"/>
                </a:solidFill>
                <a:latin typeface="Arial"/>
              </a:rPr>
              <a:t>First Estate: the clergy;</a:t>
            </a:r>
          </a:p>
          <a:p>
            <a:pPr algn="l" marL="1079499" indent="-359833" lvl="2">
              <a:lnSpc>
                <a:spcPts val="3499"/>
              </a:lnSpc>
              <a:buAutoNum type="alphaLcPeriod" startAt="1"/>
            </a:pPr>
            <a:r>
              <a:rPr lang="en-US" sz="2499">
                <a:solidFill>
                  <a:srgbClr val="FF7900"/>
                </a:solidFill>
                <a:latin typeface="Arial"/>
              </a:rPr>
              <a:t>Second Estate: the nobles;</a:t>
            </a:r>
          </a:p>
          <a:p>
            <a:pPr algn="l" marL="1079499" indent="-359833" lvl="2">
              <a:lnSpc>
                <a:spcPts val="3499"/>
              </a:lnSpc>
              <a:buAutoNum type="alphaLcPeriod" startAt="1"/>
            </a:pPr>
            <a:r>
              <a:rPr lang="en-US" sz="2499">
                <a:solidFill>
                  <a:srgbClr val="0DA33B"/>
                </a:solidFill>
                <a:latin typeface="Arial"/>
              </a:rPr>
              <a:t>Third Estate: all other French citizens.</a:t>
            </a:r>
          </a:p>
          <a:p>
            <a:pPr algn="l" marL="539749" indent="-269875" lvl="1">
              <a:lnSpc>
                <a:spcPts val="3499"/>
              </a:lnSpc>
              <a:buAutoNum type="arabicPeriod" startAt="1"/>
            </a:pPr>
            <a:r>
              <a:rPr lang="en-US" sz="2499">
                <a:solidFill>
                  <a:srgbClr val="55C9FE"/>
                </a:solidFill>
                <a:latin typeface="Arial"/>
              </a:rPr>
              <a:t>Any two of: the Third Estate was larger; was not exempt from taxes; many still lived under feudal law.</a:t>
            </a:r>
          </a:p>
          <a:p>
            <a:pPr algn="l" marL="539749" indent="-269875" lvl="1">
              <a:lnSpc>
                <a:spcPts val="3499"/>
              </a:lnSpc>
              <a:buAutoNum type="arabicPeriod" startAt="1"/>
            </a:pPr>
            <a:r>
              <a:rPr lang="en-US" sz="2499">
                <a:solidFill>
                  <a:srgbClr val="5E17EB"/>
                </a:solidFill>
                <a:latin typeface="Arial"/>
              </a:rPr>
              <a:t>The Third Estate had to pay the taille(land tax), the gabelle (salt tax), the corvée (working for free repairing roads) and the tithe (Catholic church tax). They resented these as the other two estates were exempt, yet the Third Estate had no say in running the country.</a:t>
            </a:r>
          </a:p>
          <a:p>
            <a:pPr algn="l" marL="539749" indent="-269875" lvl="1">
              <a:lnSpc>
                <a:spcPts val="3499"/>
              </a:lnSpc>
              <a:buAutoNum type="arabicPeriod" startAt="1"/>
            </a:pPr>
            <a:r>
              <a:rPr lang="en-US" sz="2499">
                <a:solidFill>
                  <a:srgbClr val="0097B2"/>
                </a:solidFill>
                <a:latin typeface="Arial"/>
              </a:rPr>
              <a:t>Many French people were inspired by the ideals of liberty and equality seen in the American colonies; the American War of Independence bankrupted France and caused the crisis that led to the calling of the Estates General in 1789.</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F6FC6"/>
                  </a:solidFill>
                  <a:latin typeface="Arial"/>
                </a:rPr>
                <a:t>@MsDoorley</a:t>
              </a:r>
            </a:p>
          </p:txBody>
        </p:sp>
      </p:gr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473760"/>
            <a:ext cx="18288000" cy="1530349"/>
          </a:xfrm>
          <a:prstGeom prst="rect">
            <a:avLst/>
          </a:prstGeom>
        </p:spPr>
        <p:txBody>
          <a:bodyPr anchor="t" rtlCol="false" tIns="0" lIns="0" bIns="0" rIns="0">
            <a:spAutoFit/>
          </a:bodyPr>
          <a:lstStyle/>
          <a:p>
            <a:pPr algn="ctr">
              <a:lnSpc>
                <a:spcPts val="11200"/>
              </a:lnSpc>
            </a:pPr>
            <a:r>
              <a:rPr lang="en-US" sz="8000" spc="360">
                <a:solidFill>
                  <a:srgbClr val="004AAD"/>
                </a:solidFill>
                <a:latin typeface="Arial Bold"/>
              </a:rPr>
              <a:t>12.2: THE ROAD TO REVOLUTION</a:t>
            </a:r>
          </a:p>
        </p:txBody>
      </p:sp>
      <p:sp>
        <p:nvSpPr>
          <p:cNvPr name="TextBox 9" id="9"/>
          <p:cNvSpPr txBox="true"/>
          <p:nvPr/>
        </p:nvSpPr>
        <p:spPr>
          <a:xfrm rot="0">
            <a:off x="351801" y="3857935"/>
            <a:ext cx="17584398" cy="1104900"/>
          </a:xfrm>
          <a:prstGeom prst="rect">
            <a:avLst/>
          </a:prstGeom>
        </p:spPr>
        <p:txBody>
          <a:bodyPr anchor="t" rtlCol="false" tIns="0" lIns="0" bIns="0" rIns="0">
            <a:spAutoFit/>
          </a:bodyPr>
          <a:lstStyle/>
          <a:p>
            <a:pPr algn="ctr">
              <a:lnSpc>
                <a:spcPts val="8625"/>
              </a:lnSpc>
            </a:pPr>
            <a:r>
              <a:rPr lang="en-US" sz="7500" spc="2250">
                <a:solidFill>
                  <a:srgbClr val="FFFFFF"/>
                </a:solidFill>
                <a:latin typeface="Daydream"/>
              </a:rPr>
              <a:t>12.2: the road to revolution</a:t>
            </a:r>
          </a:p>
        </p:txBody>
      </p:sp>
      <p:sp>
        <p:nvSpPr>
          <p:cNvPr name="TextBox 10" id="10"/>
          <p:cNvSpPr txBox="true"/>
          <p:nvPr/>
        </p:nvSpPr>
        <p:spPr>
          <a:xfrm rot="0">
            <a:off x="15764189" y="-14772"/>
            <a:ext cx="2078333"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13</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1756 to 1783</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876967"/>
            <a:ext cx="16253460" cy="8533066"/>
          </a:xfrm>
          <a:custGeom>
            <a:avLst/>
            <a:gdLst/>
            <a:ahLst/>
            <a:cxnLst/>
            <a:rect r="r" b="b" t="t" l="l"/>
            <a:pathLst>
              <a:path h="8533066" w="16253460">
                <a:moveTo>
                  <a:pt x="0" y="0"/>
                </a:moveTo>
                <a:lnTo>
                  <a:pt x="16253460" y="0"/>
                </a:lnTo>
                <a:lnTo>
                  <a:pt x="16253460" y="8533066"/>
                </a:lnTo>
                <a:lnTo>
                  <a:pt x="0" y="8533066"/>
                </a:lnTo>
                <a:lnTo>
                  <a:pt x="0" y="0"/>
                </a:lnTo>
                <a:close/>
              </a:path>
            </a:pathLst>
          </a:custGeom>
          <a:blipFill>
            <a:blip r:embed="rId6"/>
            <a:stretch>
              <a:fillRect l="0" t="0" r="0" b="0"/>
            </a:stretch>
          </a:blipFill>
        </p:spPr>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Estates General</a:t>
            </a:r>
          </a:p>
        </p:txBody>
      </p:sp>
      <p:sp>
        <p:nvSpPr>
          <p:cNvPr name="TextBox 7" id="7"/>
          <p:cNvSpPr txBox="true"/>
          <p:nvPr/>
        </p:nvSpPr>
        <p:spPr>
          <a:xfrm rot="0">
            <a:off x="1028700" y="2305050"/>
            <a:ext cx="10799830" cy="7480300"/>
          </a:xfrm>
          <a:prstGeom prst="rect">
            <a:avLst/>
          </a:prstGeom>
        </p:spPr>
        <p:txBody>
          <a:bodyPr anchor="t" rtlCol="false" tIns="0" lIns="0" bIns="0" rIns="0">
            <a:spAutoFit/>
          </a:bodyPr>
          <a:lstStyle/>
          <a:p>
            <a:pPr algn="just">
              <a:lnSpc>
                <a:spcPts val="3499"/>
              </a:lnSpc>
            </a:pPr>
            <a:r>
              <a:rPr lang="en-US" sz="2499">
                <a:solidFill>
                  <a:srgbClr val="000000"/>
                </a:solidFill>
                <a:latin typeface="Arial"/>
              </a:rPr>
              <a:t>The Estates General was a kind of French parliament that made up of three parts, each representing one of the three Estates. </a:t>
            </a:r>
            <a:r>
              <a:rPr lang="en-US" sz="2499">
                <a:solidFill>
                  <a:srgbClr val="000000"/>
                </a:solidFill>
                <a:latin typeface="Arial"/>
              </a:rPr>
              <a:t>On the 5th May 1789, the Estates General met for the first time since 1614 at the Palace of Versailles. The </a:t>
            </a:r>
            <a:r>
              <a:rPr lang="en-US" sz="2499">
                <a:solidFill>
                  <a:srgbClr val="000000"/>
                </a:solidFill>
                <a:latin typeface="Arial Bold"/>
              </a:rPr>
              <a:t>First Estate</a:t>
            </a:r>
            <a:r>
              <a:rPr lang="en-US" sz="2499">
                <a:solidFill>
                  <a:srgbClr val="000000"/>
                </a:solidFill>
                <a:latin typeface="Arial"/>
              </a:rPr>
              <a:t> (</a:t>
            </a:r>
            <a:r>
              <a:rPr lang="en-US" sz="2499">
                <a:solidFill>
                  <a:srgbClr val="000000"/>
                </a:solidFill>
                <a:latin typeface="Arial Italics"/>
              </a:rPr>
              <a:t>308 members</a:t>
            </a:r>
            <a:r>
              <a:rPr lang="en-US" sz="2499">
                <a:solidFill>
                  <a:srgbClr val="000000"/>
                </a:solidFill>
                <a:latin typeface="Arial"/>
              </a:rPr>
              <a:t>) and the </a:t>
            </a:r>
            <a:r>
              <a:rPr lang="en-US" sz="2499">
                <a:solidFill>
                  <a:srgbClr val="000000"/>
                </a:solidFill>
                <a:latin typeface="Arial Bold"/>
              </a:rPr>
              <a:t>Second</a:t>
            </a:r>
            <a:r>
              <a:rPr lang="en-US" sz="2499">
                <a:solidFill>
                  <a:srgbClr val="000000"/>
                </a:solidFill>
                <a:latin typeface="Arial"/>
              </a:rPr>
              <a:t> </a:t>
            </a:r>
            <a:r>
              <a:rPr lang="en-US" sz="2499">
                <a:solidFill>
                  <a:srgbClr val="000000"/>
                </a:solidFill>
                <a:latin typeface="Arial Bold"/>
              </a:rPr>
              <a:t>Estate</a:t>
            </a:r>
            <a:r>
              <a:rPr lang="en-US" sz="2499">
                <a:solidFill>
                  <a:srgbClr val="000000"/>
                </a:solidFill>
                <a:latin typeface="Arial"/>
              </a:rPr>
              <a:t> (</a:t>
            </a:r>
            <a:r>
              <a:rPr lang="en-US" sz="2499">
                <a:solidFill>
                  <a:srgbClr val="000000"/>
                </a:solidFill>
                <a:latin typeface="Arial Italics"/>
              </a:rPr>
              <a:t>285 members</a:t>
            </a:r>
            <a:r>
              <a:rPr lang="en-US" sz="2499">
                <a:solidFill>
                  <a:srgbClr val="000000"/>
                </a:solidFill>
                <a:latin typeface="Arial"/>
              </a:rPr>
              <a:t>) wanted to preserve their privileges; the </a:t>
            </a:r>
            <a:r>
              <a:rPr lang="en-US" sz="2499">
                <a:solidFill>
                  <a:srgbClr val="000000"/>
                </a:solidFill>
                <a:latin typeface="Arial Bold"/>
              </a:rPr>
              <a:t>Third Estate</a:t>
            </a:r>
            <a:r>
              <a:rPr lang="en-US" sz="2499">
                <a:solidFill>
                  <a:srgbClr val="000000"/>
                </a:solidFill>
                <a:latin typeface="Arial"/>
              </a:rPr>
              <a:t> (</a:t>
            </a:r>
            <a:r>
              <a:rPr lang="en-US" sz="2499">
                <a:solidFill>
                  <a:srgbClr val="000000"/>
                </a:solidFill>
                <a:latin typeface="Arial Italics"/>
              </a:rPr>
              <a:t>621 members</a:t>
            </a:r>
            <a:r>
              <a:rPr lang="en-US" sz="2499">
                <a:solidFill>
                  <a:srgbClr val="000000"/>
                </a:solidFill>
                <a:latin typeface="Arial"/>
              </a:rPr>
              <a:t>) wanted change. Immediately, there was a huge disagreement about how voting should work; nobles and clergy wanted one vote for each estate, outnumbering the Third Estate two to one. The Third Estate wanted one vote per member to outnumber the First and Second 621 to 593. </a:t>
            </a:r>
          </a:p>
          <a:p>
            <a:pPr algn="just">
              <a:lnSpc>
                <a:spcPts val="3499"/>
              </a:lnSpc>
            </a:pPr>
            <a:r>
              <a:rPr lang="en-US" sz="2499">
                <a:solidFill>
                  <a:srgbClr val="000000"/>
                </a:solidFill>
                <a:latin typeface="Arial"/>
              </a:rPr>
              <a:t>They debated this singular issue for six weeks before the Third Estate lost their patience. They declared themselves </a:t>
            </a:r>
            <a:r>
              <a:rPr lang="en-US" sz="2499">
                <a:solidFill>
                  <a:srgbClr val="000000"/>
                </a:solidFill>
                <a:latin typeface="Arial Bold"/>
              </a:rPr>
              <a:t>the National Assembly </a:t>
            </a:r>
            <a:r>
              <a:rPr lang="en-US" sz="2499">
                <a:solidFill>
                  <a:srgbClr val="000000"/>
                </a:solidFill>
                <a:latin typeface="Arial"/>
              </a:rPr>
              <a:t>– they would now represent the French People to establish a constitution. Their promise is known as </a:t>
            </a:r>
            <a:r>
              <a:rPr lang="en-US" sz="2499">
                <a:solidFill>
                  <a:srgbClr val="000000"/>
                </a:solidFill>
                <a:latin typeface="Arial Bold"/>
              </a:rPr>
              <a:t>The Tennis Court Oath </a:t>
            </a:r>
            <a:r>
              <a:rPr lang="en-US" sz="2499">
                <a:solidFill>
                  <a:srgbClr val="000000"/>
                </a:solidFill>
                <a:latin typeface="Arial"/>
              </a:rPr>
              <a:t>– locked out of their meeting room, they met on the Versailles tennis courts instead to make their promise. Louis was unnerved by their decision and the rumours of violent mobs in Paris. He ordered the two other estates to join them within the National Assembly. </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pic>
        <p:nvPicPr>
          <p:cNvPr name="Picture 15" id="15"/>
          <p:cNvPicPr>
            <a:picLocks noChangeAspect="true"/>
          </p:cNvPicPr>
          <p:nvPr/>
        </p:nvPicPr>
        <p:blipFill>
          <a:blip r:embed="rId9"/>
          <a:stretch>
            <a:fillRect/>
          </a:stretch>
        </p:blipFill>
        <p:spPr>
          <a:xfrm rot="0">
            <a:off x="11680700" y="2440306"/>
            <a:ext cx="5406390" cy="5406390"/>
          </a:xfrm>
          <a:prstGeom prst="rect">
            <a:avLst/>
          </a:prstGeom>
        </p:spPr>
      </p:pic>
      <p:sp>
        <p:nvSpPr>
          <p:cNvPr name="TextBox 16" id="16"/>
          <p:cNvSpPr txBox="true"/>
          <p:nvPr/>
        </p:nvSpPr>
        <p:spPr>
          <a:xfrm rot="0">
            <a:off x="12323830" y="4252747"/>
            <a:ext cx="1853700" cy="295275"/>
          </a:xfrm>
          <a:prstGeom prst="rect">
            <a:avLst/>
          </a:prstGeom>
        </p:spPr>
        <p:txBody>
          <a:bodyPr anchor="t" rtlCol="false" tIns="0" lIns="0" bIns="0" rIns="0">
            <a:spAutoFit/>
          </a:bodyPr>
          <a:lstStyle/>
          <a:p>
            <a:pPr algn="ctr">
              <a:lnSpc>
                <a:spcPts val="2100"/>
              </a:lnSpc>
            </a:pPr>
            <a:r>
              <a:rPr lang="en-US" sz="1500">
                <a:solidFill>
                  <a:srgbClr val="FFFFFF"/>
                </a:solidFill>
                <a:latin typeface="Arial Bold"/>
              </a:rPr>
              <a:t>First Estate (308)</a:t>
            </a:r>
          </a:p>
        </p:txBody>
      </p:sp>
      <p:sp>
        <p:nvSpPr>
          <p:cNvPr name="TextBox 17" id="17"/>
          <p:cNvSpPr txBox="true"/>
          <p:nvPr/>
        </p:nvSpPr>
        <p:spPr>
          <a:xfrm rot="0">
            <a:off x="12323830" y="5575443"/>
            <a:ext cx="1853700" cy="295275"/>
          </a:xfrm>
          <a:prstGeom prst="rect">
            <a:avLst/>
          </a:prstGeom>
        </p:spPr>
        <p:txBody>
          <a:bodyPr anchor="t" rtlCol="false" tIns="0" lIns="0" bIns="0" rIns="0">
            <a:spAutoFit/>
          </a:bodyPr>
          <a:lstStyle/>
          <a:p>
            <a:pPr algn="ctr">
              <a:lnSpc>
                <a:spcPts val="2100"/>
              </a:lnSpc>
            </a:pPr>
            <a:r>
              <a:rPr lang="en-US" sz="1500">
                <a:solidFill>
                  <a:srgbClr val="000000"/>
                </a:solidFill>
                <a:latin typeface="Arial Bold"/>
              </a:rPr>
              <a:t>Second Estate (285)</a:t>
            </a:r>
          </a:p>
        </p:txBody>
      </p:sp>
      <p:sp>
        <p:nvSpPr>
          <p:cNvPr name="TextBox 18" id="18"/>
          <p:cNvSpPr txBox="true"/>
          <p:nvPr/>
        </p:nvSpPr>
        <p:spPr>
          <a:xfrm rot="0">
            <a:off x="14594210" y="4962525"/>
            <a:ext cx="1853700" cy="295275"/>
          </a:xfrm>
          <a:prstGeom prst="rect">
            <a:avLst/>
          </a:prstGeom>
        </p:spPr>
        <p:txBody>
          <a:bodyPr anchor="t" rtlCol="false" tIns="0" lIns="0" bIns="0" rIns="0">
            <a:spAutoFit/>
          </a:bodyPr>
          <a:lstStyle/>
          <a:p>
            <a:pPr algn="ctr">
              <a:lnSpc>
                <a:spcPts val="2100"/>
              </a:lnSpc>
            </a:pPr>
            <a:r>
              <a:rPr lang="en-US" sz="1500">
                <a:solidFill>
                  <a:srgbClr val="000000"/>
                </a:solidFill>
                <a:latin typeface="Arial Bold"/>
              </a:rPr>
              <a:t>Third Estate (621)</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Storming of the Bastille</a:t>
            </a:r>
          </a:p>
        </p:txBody>
      </p:sp>
      <p:sp>
        <p:nvSpPr>
          <p:cNvPr name="TextBox 11" id="11"/>
          <p:cNvSpPr txBox="true"/>
          <p:nvPr/>
        </p:nvSpPr>
        <p:spPr>
          <a:xfrm rot="0">
            <a:off x="1028700" y="2139949"/>
            <a:ext cx="15609955" cy="61753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Tensions in Paris rose during the summer of 1789 due to high food prices and shortages. Working people’s diets consisted mostly of bread. Two bad harvests puts its cost up to an impossible 88% of the daily wage – understandably, hunger (and anger) soon followed. (</a:t>
            </a:r>
            <a:r>
              <a:rPr lang="en-US" sz="2500">
                <a:solidFill>
                  <a:srgbClr val="000000"/>
                </a:solidFill>
                <a:latin typeface="Arial Italics"/>
              </a:rPr>
              <a:t>“Let them eat cake” - Marie Antoinette </a:t>
            </a:r>
            <a:r>
              <a:rPr lang="en-US" sz="2500">
                <a:solidFill>
                  <a:srgbClr val="000000"/>
                </a:solidFill>
                <a:latin typeface="Arial"/>
              </a:rPr>
              <a:t>- the royal family were very much disengaged with the struggles of their people). The people of Paris feared that the king would use the army to shut down the National Assembly – they responded by creating their own </a:t>
            </a:r>
            <a:r>
              <a:rPr lang="en-US" sz="2500">
                <a:solidFill>
                  <a:srgbClr val="000000"/>
                </a:solidFill>
                <a:latin typeface="Arial Bold"/>
              </a:rPr>
              <a:t>militia</a:t>
            </a:r>
            <a:r>
              <a:rPr lang="en-US" sz="2500">
                <a:solidFill>
                  <a:srgbClr val="000000"/>
                </a:solidFill>
                <a:latin typeface="Arial"/>
              </a:rPr>
              <a:t> called the </a:t>
            </a:r>
            <a:r>
              <a:rPr lang="en-US" sz="2500">
                <a:solidFill>
                  <a:srgbClr val="000000"/>
                </a:solidFill>
                <a:latin typeface="Arial Bold"/>
              </a:rPr>
              <a:t>National Guard</a:t>
            </a:r>
            <a:r>
              <a:rPr lang="en-US" sz="2500">
                <a:solidFill>
                  <a:srgbClr val="000000"/>
                </a:solidFill>
                <a:latin typeface="Arial"/>
              </a:rPr>
              <a:t>. </a:t>
            </a:r>
          </a:p>
          <a:p>
            <a:pPr algn="just">
              <a:lnSpc>
                <a:spcPts val="3500"/>
              </a:lnSpc>
            </a:pPr>
            <a:r>
              <a:rPr lang="en-US" sz="2500">
                <a:solidFill>
                  <a:srgbClr val="000000"/>
                </a:solidFill>
                <a:latin typeface="Arial"/>
              </a:rPr>
              <a:t>On 14 July 1789, the mob – joined by some of the King's soldiers – stormed the Bastille. It is perceived that they were looking for guns and ammunition or to free prisoners or, perhaps, because it symbolized the power of the </a:t>
            </a:r>
            <a:r>
              <a:rPr lang="en-US" sz="2500">
                <a:solidFill>
                  <a:srgbClr val="000000"/>
                </a:solidFill>
                <a:latin typeface="Arial Italics"/>
              </a:rPr>
              <a:t>ancien régime</a:t>
            </a:r>
            <a:r>
              <a:rPr lang="en-US" sz="2500">
                <a:solidFill>
                  <a:srgbClr val="000000"/>
                </a:solidFill>
                <a:latin typeface="Arial"/>
              </a:rPr>
              <a:t> and the king. The governor was capture and beaten to death while no active-duty guard was left alive. This attack would become a symbol of the crushing of the old system. The mob in Paris became known as the </a:t>
            </a:r>
            <a:r>
              <a:rPr lang="en-US" sz="2500">
                <a:solidFill>
                  <a:srgbClr val="000000"/>
                </a:solidFill>
                <a:latin typeface="Arial Bold"/>
              </a:rPr>
              <a:t>sans-culottes</a:t>
            </a:r>
            <a:r>
              <a:rPr lang="en-US" sz="2500">
                <a:solidFill>
                  <a:srgbClr val="000000"/>
                </a:solidFill>
                <a:latin typeface="Arial"/>
              </a:rPr>
              <a:t> (literally ‘without short trousers’ – theirs were long, rather than the silk knee-length ones). The </a:t>
            </a:r>
            <a:r>
              <a:rPr lang="en-US" sz="2500">
                <a:solidFill>
                  <a:srgbClr val="000000"/>
                </a:solidFill>
                <a:latin typeface="Arial Bold"/>
              </a:rPr>
              <a:t>sans-culottes </a:t>
            </a:r>
            <a:r>
              <a:rPr lang="en-US" sz="2500">
                <a:solidFill>
                  <a:srgbClr val="000000"/>
                </a:solidFill>
                <a:latin typeface="Arial"/>
              </a:rPr>
              <a:t>were an important force in the revolution as they continued to demand radical changes over the following years. The storming of the Bastille is considered the start of the French Revolution. </a:t>
            </a:r>
            <a:r>
              <a:rPr lang="en-US" sz="2500">
                <a:solidFill>
                  <a:srgbClr val="000000"/>
                </a:solidFill>
                <a:latin typeface="Arial Bold"/>
              </a:rPr>
              <a:t>Bastille Day </a:t>
            </a:r>
            <a:r>
              <a:rPr lang="en-US" sz="2500">
                <a:solidFill>
                  <a:srgbClr val="000000"/>
                </a:solidFill>
                <a:latin typeface="Arial"/>
              </a:rPr>
              <a:t>is celebrated every </a:t>
            </a:r>
            <a:r>
              <a:rPr lang="en-US" sz="2500">
                <a:solidFill>
                  <a:srgbClr val="000000"/>
                </a:solidFill>
                <a:latin typeface="Arial Bold"/>
              </a:rPr>
              <a:t>14th July </a:t>
            </a:r>
            <a:r>
              <a:rPr lang="en-US" sz="2500">
                <a:solidFill>
                  <a:srgbClr val="000000"/>
                </a:solidFill>
                <a:latin typeface="Arial"/>
              </a:rPr>
              <a:t>as a national holiday in France. </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0"/>
            <a:ext cx="8458200" cy="5074920"/>
          </a:xfrm>
          <a:custGeom>
            <a:avLst/>
            <a:gdLst/>
            <a:ahLst/>
            <a:cxnLst/>
            <a:rect r="r" b="b" t="t" l="l"/>
            <a:pathLst>
              <a:path h="5074920" w="8458200">
                <a:moveTo>
                  <a:pt x="0" y="0"/>
                </a:moveTo>
                <a:lnTo>
                  <a:pt x="8458200" y="0"/>
                </a:lnTo>
                <a:lnTo>
                  <a:pt x="8458200" y="5074920"/>
                </a:lnTo>
                <a:lnTo>
                  <a:pt x="0" y="5074920"/>
                </a:lnTo>
                <a:lnTo>
                  <a:pt x="0" y="0"/>
                </a:lnTo>
                <a:close/>
              </a:path>
            </a:pathLst>
          </a:custGeom>
          <a:blipFill>
            <a:blip r:embed="rId6"/>
            <a:stretch>
              <a:fillRect l="-2322" t="-3481" r="-2882" b="-3612"/>
            </a:stretch>
          </a:blipFill>
        </p:spPr>
      </p:sp>
      <p:sp>
        <p:nvSpPr>
          <p:cNvPr name="Freeform 11" id="11"/>
          <p:cNvSpPr/>
          <p:nvPr/>
        </p:nvSpPr>
        <p:spPr>
          <a:xfrm flipH="false" flipV="false" rot="0">
            <a:off x="10143505" y="0"/>
            <a:ext cx="5690691" cy="3843593"/>
          </a:xfrm>
          <a:custGeom>
            <a:avLst/>
            <a:gdLst/>
            <a:ahLst/>
            <a:cxnLst/>
            <a:rect r="r" b="b" t="t" l="l"/>
            <a:pathLst>
              <a:path h="3843593" w="5690691">
                <a:moveTo>
                  <a:pt x="0" y="0"/>
                </a:moveTo>
                <a:lnTo>
                  <a:pt x="5690691" y="0"/>
                </a:lnTo>
                <a:lnTo>
                  <a:pt x="5690691" y="3843593"/>
                </a:lnTo>
                <a:lnTo>
                  <a:pt x="0" y="3843593"/>
                </a:lnTo>
                <a:lnTo>
                  <a:pt x="0" y="0"/>
                </a:lnTo>
                <a:close/>
              </a:path>
            </a:pathLst>
          </a:custGeom>
          <a:blipFill>
            <a:blip r:embed="rId7"/>
            <a:stretch>
              <a:fillRect l="-2456" t="-4137" r="-1740" b="-4214"/>
            </a:stretch>
          </a:blipFill>
        </p:spPr>
      </p:sp>
      <p:sp>
        <p:nvSpPr>
          <p:cNvPr name="Freeform 12" id="12"/>
          <p:cNvSpPr/>
          <p:nvPr/>
        </p:nvSpPr>
        <p:spPr>
          <a:xfrm flipH="false" flipV="false" rot="0">
            <a:off x="9144000" y="3843593"/>
            <a:ext cx="7796696" cy="5881718"/>
          </a:xfrm>
          <a:custGeom>
            <a:avLst/>
            <a:gdLst/>
            <a:ahLst/>
            <a:cxnLst/>
            <a:rect r="r" b="b" t="t" l="l"/>
            <a:pathLst>
              <a:path h="5881718" w="7796696">
                <a:moveTo>
                  <a:pt x="0" y="0"/>
                </a:moveTo>
                <a:lnTo>
                  <a:pt x="7796696" y="0"/>
                </a:lnTo>
                <a:lnTo>
                  <a:pt x="7796696" y="5881718"/>
                </a:lnTo>
                <a:lnTo>
                  <a:pt x="0" y="5881718"/>
                </a:lnTo>
                <a:lnTo>
                  <a:pt x="0" y="0"/>
                </a:lnTo>
                <a:close/>
              </a:path>
            </a:pathLst>
          </a:custGeom>
          <a:blipFill>
            <a:blip r:embed="rId8"/>
            <a:stretch>
              <a:fillRect l="0" t="0" r="0" b="0"/>
            </a:stretch>
          </a:blipFill>
        </p:spPr>
      </p:sp>
      <p:sp>
        <p:nvSpPr>
          <p:cNvPr name="Freeform 13" id="13"/>
          <p:cNvSpPr/>
          <p:nvPr/>
        </p:nvSpPr>
        <p:spPr>
          <a:xfrm flipH="false" flipV="false" rot="0">
            <a:off x="1685273" y="5074920"/>
            <a:ext cx="6303678" cy="4763913"/>
          </a:xfrm>
          <a:custGeom>
            <a:avLst/>
            <a:gdLst/>
            <a:ahLst/>
            <a:cxnLst/>
            <a:rect r="r" b="b" t="t" l="l"/>
            <a:pathLst>
              <a:path h="4763913" w="6303678">
                <a:moveTo>
                  <a:pt x="0" y="0"/>
                </a:moveTo>
                <a:lnTo>
                  <a:pt x="6303678" y="0"/>
                </a:lnTo>
                <a:lnTo>
                  <a:pt x="6303678" y="4763913"/>
                </a:lnTo>
                <a:lnTo>
                  <a:pt x="0" y="4763913"/>
                </a:lnTo>
                <a:lnTo>
                  <a:pt x="0" y="0"/>
                </a:lnTo>
                <a:close/>
              </a:path>
            </a:pathLst>
          </a:custGeom>
          <a:blipFill>
            <a:blip r:embed="rId9"/>
            <a:stretch>
              <a:fillRect l="0" t="0" r="0" b="0"/>
            </a:stretch>
          </a:blipFill>
        </p:spPr>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5" id="15"/>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10" tooltip="https://twitter.com/MsEJenkinson"/>
              </a:rPr>
              <a:t>Eimear Jenkinson</a:t>
            </a:r>
            <a:r>
              <a:rPr lang="en-US" sz="2200">
                <a:solidFill>
                  <a:srgbClr val="000000"/>
                </a:solidFill>
                <a:latin typeface="Arial"/>
              </a:rPr>
              <a:t> and </a:t>
            </a:r>
            <a:r>
              <a:rPr lang="en-US" sz="2200" u="sng">
                <a:solidFill>
                  <a:srgbClr val="000000"/>
                </a:solidFill>
                <a:latin typeface="Arial"/>
                <a:hlinkClick r:id="rId11" tooltip="https://twitter.com/Gregg_ONeill"/>
              </a:rPr>
              <a:t>Gregg O'Neill</a:t>
            </a:r>
            <a:r>
              <a:rPr lang="en-US" sz="2200">
                <a:solidFill>
                  <a:srgbClr val="000000"/>
                </a:solidFill>
                <a:latin typeface="Arial"/>
              </a:rPr>
              <a:t> (</a:t>
            </a:r>
            <a:r>
              <a:rPr lang="en-US" sz="2200" u="sng">
                <a:solidFill>
                  <a:srgbClr val="000000"/>
                </a:solidFill>
                <a:latin typeface="Arial"/>
                <a:hlinkClick r:id="rId12" tooltip="https://educate.ie/"/>
              </a:rPr>
              <a:t>educate.ie</a:t>
            </a:r>
            <a:r>
              <a:rPr lang="en-US" sz="2200">
                <a:solidFill>
                  <a:srgbClr val="000000"/>
                </a:solidFill>
                <a:latin typeface="Arial"/>
              </a:rPr>
              <a:t>)</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AAD"/>
                </a:solidFill>
                <a:latin typeface="Arial Bold"/>
              </a:rPr>
              <a:t>Checkpoint pg. 29 (Artefact, 2nd Edition)</a:t>
            </a:r>
          </a:p>
        </p:txBody>
      </p:sp>
      <p:sp>
        <p:nvSpPr>
          <p:cNvPr name="TextBox 7" id="7"/>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What was the Estates General?</a:t>
            </a:r>
          </a:p>
          <a:p>
            <a:pPr algn="l" marL="539749" indent="-269875" lvl="1">
              <a:lnSpc>
                <a:spcPts val="3499"/>
              </a:lnSpc>
              <a:buAutoNum type="arabicPeriod" startAt="1"/>
            </a:pPr>
            <a:r>
              <a:rPr lang="en-US" sz="2499">
                <a:solidFill>
                  <a:srgbClr val="0DA33B"/>
                </a:solidFill>
                <a:latin typeface="Arial"/>
              </a:rPr>
              <a:t>In 1789, how many years had passed since it had last met?</a:t>
            </a:r>
          </a:p>
          <a:p>
            <a:pPr algn="l" marL="539749" indent="-269875" lvl="1">
              <a:lnSpc>
                <a:spcPts val="3499"/>
              </a:lnSpc>
              <a:buAutoNum type="arabicPeriod" startAt="1"/>
            </a:pPr>
            <a:r>
              <a:rPr lang="en-US" sz="2499">
                <a:solidFill>
                  <a:srgbClr val="0DA33B"/>
                </a:solidFill>
                <a:latin typeface="Arial"/>
              </a:rPr>
              <a:t>Why was there a dispute over voting in the Estates General?</a:t>
            </a:r>
          </a:p>
          <a:p>
            <a:pPr algn="l" marL="539749" indent="-269875" lvl="1">
              <a:lnSpc>
                <a:spcPts val="3499"/>
              </a:lnSpc>
              <a:buAutoNum type="arabicPeriod" startAt="1"/>
            </a:pPr>
            <a:r>
              <a:rPr lang="en-US" sz="2499">
                <a:solidFill>
                  <a:srgbClr val="0DA33B"/>
                </a:solidFill>
                <a:latin typeface="Arial"/>
              </a:rPr>
              <a:t>What was the Tennis Court Oath?</a:t>
            </a:r>
          </a:p>
          <a:p>
            <a:pPr algn="l" marL="539749" indent="-269875" lvl="1">
              <a:lnSpc>
                <a:spcPts val="3499"/>
              </a:lnSpc>
              <a:buAutoNum type="arabicPeriod" startAt="1"/>
            </a:pPr>
            <a:r>
              <a:rPr lang="en-US" sz="2499">
                <a:solidFill>
                  <a:srgbClr val="0DA33B"/>
                </a:solidFill>
                <a:latin typeface="Arial"/>
              </a:rPr>
              <a:t>Why was there tensions in Paris during the summer of 1789?</a:t>
            </a:r>
          </a:p>
          <a:p>
            <a:pPr algn="l" marL="539749" indent="-269875" lvl="1">
              <a:lnSpc>
                <a:spcPts val="3499"/>
              </a:lnSpc>
              <a:buAutoNum type="arabicPeriod" startAt="1"/>
            </a:pPr>
            <a:r>
              <a:rPr lang="en-US" sz="2499">
                <a:solidFill>
                  <a:srgbClr val="0DA33B"/>
                </a:solidFill>
                <a:latin typeface="Arial"/>
              </a:rPr>
              <a:t>What happened on the 14th July 1789?</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F6FC6"/>
                  </a:solidFill>
                  <a:latin typeface="Arial"/>
                </a:rPr>
                <a:t>@MsDoorley</a:t>
              </a:r>
            </a:p>
          </p:txBody>
        </p:sp>
      </p:gr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8" id="8"/>
          <p:cNvGrpSpPr/>
          <p:nvPr/>
        </p:nvGrpSpPr>
        <p:grpSpPr>
          <a:xfrm rot="-5400000">
            <a:off x="-946505" y="803095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grpSp>
        <p:nvGrpSpPr>
          <p:cNvPr name="Group 12" id="12"/>
          <p:cNvGrpSpPr/>
          <p:nvPr/>
        </p:nvGrpSpPr>
        <p:grpSpPr>
          <a:xfrm rot="0">
            <a:off x="2798887" y="5497625"/>
            <a:ext cx="2015349" cy="900331"/>
            <a:chOff x="0" y="0"/>
            <a:chExt cx="909707" cy="406400"/>
          </a:xfrm>
        </p:grpSpPr>
        <p:sp>
          <p:nvSpPr>
            <p:cNvPr name="Freeform 13" id="1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4" id="14"/>
            <p:cNvSpPr txBox="true"/>
            <p:nvPr/>
          </p:nvSpPr>
          <p:spPr>
            <a:xfrm>
              <a:off x="177800" y="-47625"/>
              <a:ext cx="655707" cy="454025"/>
            </a:xfrm>
            <a:prstGeom prst="rect">
              <a:avLst/>
            </a:prstGeom>
          </p:spPr>
          <p:txBody>
            <a:bodyPr anchor="ctr" rtlCol="false" tIns="17859" lIns="17859" bIns="17859" rIns="17859"/>
            <a:lstStyle/>
            <a:p>
              <a:pPr algn="ctr">
                <a:lnSpc>
                  <a:spcPts val="3079"/>
                </a:lnSpc>
                <a:spcBef>
                  <a:spcPct val="0"/>
                </a:spcBef>
              </a:pPr>
              <a:r>
                <a:rPr lang="en-US" sz="2199" spc="-68">
                  <a:solidFill>
                    <a:srgbClr val="FFFFFF"/>
                  </a:solidFill>
                  <a:latin typeface="Questrial"/>
                </a:rPr>
                <a:t>1756-63</a:t>
              </a:r>
            </a:p>
          </p:txBody>
        </p:sp>
      </p:grpSp>
      <p:grpSp>
        <p:nvGrpSpPr>
          <p:cNvPr name="Group 15" id="15"/>
          <p:cNvGrpSpPr/>
          <p:nvPr/>
        </p:nvGrpSpPr>
        <p:grpSpPr>
          <a:xfrm rot="0">
            <a:off x="4549690" y="5497625"/>
            <a:ext cx="1919890" cy="900331"/>
            <a:chOff x="0" y="0"/>
            <a:chExt cx="866618" cy="406400"/>
          </a:xfrm>
        </p:grpSpPr>
        <p:sp>
          <p:nvSpPr>
            <p:cNvPr name="Freeform 16" id="16"/>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7" id="17"/>
            <p:cNvSpPr txBox="true"/>
            <p:nvPr/>
          </p:nvSpPr>
          <p:spPr>
            <a:xfrm>
              <a:off x="177800" y="-47625"/>
              <a:ext cx="612618" cy="454025"/>
            </a:xfrm>
            <a:prstGeom prst="rect">
              <a:avLst/>
            </a:prstGeom>
          </p:spPr>
          <p:txBody>
            <a:bodyPr anchor="ctr" rtlCol="false" tIns="17859" lIns="17859" bIns="17859" rIns="17859"/>
            <a:lstStyle/>
            <a:p>
              <a:pPr algn="ctr">
                <a:lnSpc>
                  <a:spcPts val="3079"/>
                </a:lnSpc>
                <a:spcBef>
                  <a:spcPct val="0"/>
                </a:spcBef>
              </a:pPr>
              <a:r>
                <a:rPr lang="en-US" sz="2199" spc="-68">
                  <a:solidFill>
                    <a:srgbClr val="FFFFFF"/>
                  </a:solidFill>
                  <a:latin typeface="Questrial"/>
                </a:rPr>
                <a:t>1789</a:t>
              </a:r>
            </a:p>
          </p:txBody>
        </p:sp>
      </p:grpSp>
      <p:grpSp>
        <p:nvGrpSpPr>
          <p:cNvPr name="Group 18" id="18"/>
          <p:cNvGrpSpPr/>
          <p:nvPr/>
        </p:nvGrpSpPr>
        <p:grpSpPr>
          <a:xfrm rot="0">
            <a:off x="6240765" y="5497625"/>
            <a:ext cx="1991390" cy="900331"/>
            <a:chOff x="0" y="0"/>
            <a:chExt cx="898892" cy="406400"/>
          </a:xfrm>
        </p:grpSpPr>
        <p:sp>
          <p:nvSpPr>
            <p:cNvPr name="Freeform 19" id="19"/>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0" id="20"/>
            <p:cNvSpPr txBox="true"/>
            <p:nvPr/>
          </p:nvSpPr>
          <p:spPr>
            <a:xfrm>
              <a:off x="177800" y="-47625"/>
              <a:ext cx="644892" cy="454025"/>
            </a:xfrm>
            <a:prstGeom prst="rect">
              <a:avLst/>
            </a:prstGeom>
          </p:spPr>
          <p:txBody>
            <a:bodyPr anchor="ctr" rtlCol="false" tIns="17859" lIns="17859" bIns="17859" rIns="17859"/>
            <a:lstStyle/>
            <a:p>
              <a:pPr algn="ctr">
                <a:lnSpc>
                  <a:spcPts val="3079"/>
                </a:lnSpc>
                <a:spcBef>
                  <a:spcPct val="0"/>
                </a:spcBef>
              </a:pPr>
              <a:r>
                <a:rPr lang="en-US" sz="2199" spc="-68">
                  <a:solidFill>
                    <a:srgbClr val="FFFFFF"/>
                  </a:solidFill>
                  <a:latin typeface="Questrial"/>
                </a:rPr>
                <a:t>1789</a:t>
              </a:r>
            </a:p>
          </p:txBody>
        </p:sp>
      </p:grpSp>
      <p:sp>
        <p:nvSpPr>
          <p:cNvPr name="AutoShape 21" id="21"/>
          <p:cNvSpPr/>
          <p:nvPr/>
        </p:nvSpPr>
        <p:spPr>
          <a:xfrm rot="-5400000">
            <a:off x="2722138" y="7628574"/>
            <a:ext cx="2115937" cy="0"/>
          </a:xfrm>
          <a:prstGeom prst="line">
            <a:avLst/>
          </a:prstGeom>
          <a:ln cap="flat" w="9525">
            <a:solidFill>
              <a:srgbClr val="0F6FC6"/>
            </a:solidFill>
            <a:prstDash val="solid"/>
            <a:headEnd type="none" len="sm" w="sm"/>
            <a:tailEnd type="none" len="sm" w="sm"/>
          </a:ln>
        </p:spPr>
      </p:sp>
      <p:grpSp>
        <p:nvGrpSpPr>
          <p:cNvPr name="Group 22" id="22"/>
          <p:cNvGrpSpPr/>
          <p:nvPr/>
        </p:nvGrpSpPr>
        <p:grpSpPr>
          <a:xfrm rot="0">
            <a:off x="7961168" y="5497625"/>
            <a:ext cx="2015349" cy="900331"/>
            <a:chOff x="0" y="0"/>
            <a:chExt cx="909707" cy="406400"/>
          </a:xfrm>
        </p:grpSpPr>
        <p:sp>
          <p:nvSpPr>
            <p:cNvPr name="Freeform 23" id="2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4" id="24"/>
            <p:cNvSpPr txBox="true"/>
            <p:nvPr/>
          </p:nvSpPr>
          <p:spPr>
            <a:xfrm>
              <a:off x="177800" y="-47625"/>
              <a:ext cx="655707" cy="454025"/>
            </a:xfrm>
            <a:prstGeom prst="rect">
              <a:avLst/>
            </a:prstGeom>
          </p:spPr>
          <p:txBody>
            <a:bodyPr anchor="ctr" rtlCol="false" tIns="17859" lIns="17859" bIns="17859" rIns="17859"/>
            <a:lstStyle/>
            <a:p>
              <a:pPr algn="ctr">
                <a:lnSpc>
                  <a:spcPts val="3079"/>
                </a:lnSpc>
                <a:spcBef>
                  <a:spcPct val="0"/>
                </a:spcBef>
              </a:pPr>
              <a:r>
                <a:rPr lang="en-US" sz="2199" spc="-68">
                  <a:solidFill>
                    <a:srgbClr val="FFFFFF"/>
                  </a:solidFill>
                  <a:latin typeface="Questrial"/>
                </a:rPr>
                <a:t>1791</a:t>
              </a:r>
            </a:p>
          </p:txBody>
        </p:sp>
      </p:grpSp>
      <p:grpSp>
        <p:nvGrpSpPr>
          <p:cNvPr name="Group 25" id="25"/>
          <p:cNvGrpSpPr/>
          <p:nvPr/>
        </p:nvGrpSpPr>
        <p:grpSpPr>
          <a:xfrm rot="0">
            <a:off x="9711971" y="5497625"/>
            <a:ext cx="1919890" cy="900331"/>
            <a:chOff x="0" y="0"/>
            <a:chExt cx="866618" cy="406400"/>
          </a:xfrm>
        </p:grpSpPr>
        <p:sp>
          <p:nvSpPr>
            <p:cNvPr name="Freeform 26" id="26"/>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7" id="27"/>
            <p:cNvSpPr txBox="true"/>
            <p:nvPr/>
          </p:nvSpPr>
          <p:spPr>
            <a:xfrm>
              <a:off x="177800" y="-47625"/>
              <a:ext cx="612618" cy="454025"/>
            </a:xfrm>
            <a:prstGeom prst="rect">
              <a:avLst/>
            </a:prstGeom>
          </p:spPr>
          <p:txBody>
            <a:bodyPr anchor="ctr" rtlCol="false" tIns="17859" lIns="17859" bIns="17859" rIns="17859"/>
            <a:lstStyle/>
            <a:p>
              <a:pPr algn="ctr">
                <a:lnSpc>
                  <a:spcPts val="3079"/>
                </a:lnSpc>
                <a:spcBef>
                  <a:spcPct val="0"/>
                </a:spcBef>
              </a:pPr>
              <a:r>
                <a:rPr lang="en-US" sz="2199" spc="-68">
                  <a:solidFill>
                    <a:srgbClr val="FFFFFF"/>
                  </a:solidFill>
                  <a:latin typeface="Questrial"/>
                </a:rPr>
                <a:t>1793</a:t>
              </a:r>
            </a:p>
          </p:txBody>
        </p:sp>
      </p:grpSp>
      <p:grpSp>
        <p:nvGrpSpPr>
          <p:cNvPr name="Group 28" id="28"/>
          <p:cNvGrpSpPr/>
          <p:nvPr/>
        </p:nvGrpSpPr>
        <p:grpSpPr>
          <a:xfrm rot="0">
            <a:off x="11403047" y="5497625"/>
            <a:ext cx="1991390" cy="900331"/>
            <a:chOff x="0" y="0"/>
            <a:chExt cx="898892" cy="406400"/>
          </a:xfrm>
        </p:grpSpPr>
        <p:sp>
          <p:nvSpPr>
            <p:cNvPr name="Freeform 29" id="29"/>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30" id="30"/>
            <p:cNvSpPr txBox="true"/>
            <p:nvPr/>
          </p:nvSpPr>
          <p:spPr>
            <a:xfrm>
              <a:off x="177800" y="-47625"/>
              <a:ext cx="644892" cy="454025"/>
            </a:xfrm>
            <a:prstGeom prst="rect">
              <a:avLst/>
            </a:prstGeom>
          </p:spPr>
          <p:txBody>
            <a:bodyPr anchor="ctr" rtlCol="false" tIns="17859" lIns="17859" bIns="17859" rIns="17859"/>
            <a:lstStyle/>
            <a:p>
              <a:pPr algn="ctr">
                <a:lnSpc>
                  <a:spcPts val="3079"/>
                </a:lnSpc>
                <a:spcBef>
                  <a:spcPct val="0"/>
                </a:spcBef>
              </a:pPr>
              <a:r>
                <a:rPr lang="en-US" sz="2199" spc="-68">
                  <a:solidFill>
                    <a:srgbClr val="FFFFFF"/>
                  </a:solidFill>
                  <a:latin typeface="Questrial"/>
                </a:rPr>
                <a:t>1793-94</a:t>
              </a:r>
            </a:p>
          </p:txBody>
        </p:sp>
      </p:grpSp>
      <p:grpSp>
        <p:nvGrpSpPr>
          <p:cNvPr name="Group 31" id="31"/>
          <p:cNvGrpSpPr/>
          <p:nvPr/>
        </p:nvGrpSpPr>
        <p:grpSpPr>
          <a:xfrm rot="0">
            <a:off x="13126545" y="5497625"/>
            <a:ext cx="2015349" cy="900331"/>
            <a:chOff x="0" y="0"/>
            <a:chExt cx="909707" cy="406400"/>
          </a:xfrm>
        </p:grpSpPr>
        <p:sp>
          <p:nvSpPr>
            <p:cNvPr name="Freeform 32" id="32"/>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33" id="33"/>
            <p:cNvSpPr txBox="true"/>
            <p:nvPr/>
          </p:nvSpPr>
          <p:spPr>
            <a:xfrm>
              <a:off x="177800" y="-47625"/>
              <a:ext cx="655707" cy="454025"/>
            </a:xfrm>
            <a:prstGeom prst="rect">
              <a:avLst/>
            </a:prstGeom>
          </p:spPr>
          <p:txBody>
            <a:bodyPr anchor="ctr" rtlCol="false" tIns="17859" lIns="17859" bIns="17859" rIns="17859"/>
            <a:lstStyle/>
            <a:p>
              <a:pPr algn="ctr">
                <a:lnSpc>
                  <a:spcPts val="3079"/>
                </a:lnSpc>
                <a:spcBef>
                  <a:spcPct val="0"/>
                </a:spcBef>
              </a:pPr>
              <a:r>
                <a:rPr lang="en-US" sz="2199" spc="-68">
                  <a:solidFill>
                    <a:srgbClr val="FFFFFF"/>
                  </a:solidFill>
                  <a:latin typeface="Questrial"/>
                </a:rPr>
                <a:t>1799</a:t>
              </a:r>
            </a:p>
          </p:txBody>
        </p:sp>
      </p:grpSp>
      <p:grpSp>
        <p:nvGrpSpPr>
          <p:cNvPr name="Group 34" id="34"/>
          <p:cNvGrpSpPr/>
          <p:nvPr/>
        </p:nvGrpSpPr>
        <p:grpSpPr>
          <a:xfrm rot="0">
            <a:off x="1492527" y="7748873"/>
            <a:ext cx="3605744" cy="1640090"/>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6" id="36"/>
            <p:cNvSpPr txBox="true"/>
            <p:nvPr/>
          </p:nvSpPr>
          <p:spPr>
            <a:xfrm>
              <a:off x="0" y="-28575"/>
              <a:ext cx="689010" cy="341975"/>
            </a:xfrm>
            <a:prstGeom prst="rect">
              <a:avLst/>
            </a:prstGeom>
          </p:spPr>
          <p:txBody>
            <a:bodyPr anchor="ctr" rtlCol="false" tIns="71438" lIns="71438" bIns="71438" rIns="71438"/>
            <a:lstStyle/>
            <a:p>
              <a:pPr algn="ctr">
                <a:lnSpc>
                  <a:spcPts val="1959"/>
                </a:lnSpc>
                <a:spcBef>
                  <a:spcPct val="0"/>
                </a:spcBef>
              </a:pPr>
            </a:p>
          </p:txBody>
        </p:sp>
      </p:grpSp>
      <p:sp>
        <p:nvSpPr>
          <p:cNvPr name="AutoShape 37" id="37"/>
          <p:cNvSpPr/>
          <p:nvPr/>
        </p:nvSpPr>
        <p:spPr>
          <a:xfrm rot="-5400000">
            <a:off x="6043300" y="7628574"/>
            <a:ext cx="2115937" cy="0"/>
          </a:xfrm>
          <a:prstGeom prst="line">
            <a:avLst/>
          </a:prstGeom>
          <a:ln cap="flat" w="9525">
            <a:solidFill>
              <a:srgbClr val="0F6FC6"/>
            </a:solidFill>
            <a:prstDash val="solid"/>
            <a:headEnd type="none" len="sm" w="sm"/>
            <a:tailEnd type="none" len="sm" w="sm"/>
          </a:ln>
        </p:spPr>
      </p:sp>
      <p:grpSp>
        <p:nvGrpSpPr>
          <p:cNvPr name="Group 38" id="38"/>
          <p:cNvGrpSpPr/>
          <p:nvPr/>
        </p:nvGrpSpPr>
        <p:grpSpPr>
          <a:xfrm rot="0">
            <a:off x="5422447" y="7748873"/>
            <a:ext cx="3628025" cy="1650225"/>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0" id="40"/>
            <p:cNvSpPr txBox="true"/>
            <p:nvPr/>
          </p:nvSpPr>
          <p:spPr>
            <a:xfrm>
              <a:off x="0" y="-28575"/>
              <a:ext cx="689010" cy="341975"/>
            </a:xfrm>
            <a:prstGeom prst="rect">
              <a:avLst/>
            </a:prstGeom>
          </p:spPr>
          <p:txBody>
            <a:bodyPr anchor="ctr" rtlCol="false" tIns="71438" lIns="71438" bIns="71438" rIns="71438"/>
            <a:lstStyle/>
            <a:p>
              <a:pPr algn="ctr">
                <a:lnSpc>
                  <a:spcPts val="1959"/>
                </a:lnSpc>
                <a:spcBef>
                  <a:spcPct val="0"/>
                </a:spcBef>
              </a:pPr>
            </a:p>
          </p:txBody>
        </p:sp>
      </p:grpSp>
      <p:sp>
        <p:nvSpPr>
          <p:cNvPr name="AutoShape 41" id="41"/>
          <p:cNvSpPr/>
          <p:nvPr/>
        </p:nvSpPr>
        <p:spPr>
          <a:xfrm rot="-5400000">
            <a:off x="9635223" y="7627648"/>
            <a:ext cx="2115937" cy="0"/>
          </a:xfrm>
          <a:prstGeom prst="line">
            <a:avLst/>
          </a:prstGeom>
          <a:ln cap="flat" w="9525">
            <a:solidFill>
              <a:srgbClr val="0F6FC6"/>
            </a:solidFill>
            <a:prstDash val="solid"/>
            <a:headEnd type="none" len="sm" w="sm"/>
            <a:tailEnd type="none" len="sm" w="sm"/>
          </a:ln>
        </p:spPr>
      </p:sp>
      <p:grpSp>
        <p:nvGrpSpPr>
          <p:cNvPr name="Group 42" id="42"/>
          <p:cNvGrpSpPr/>
          <p:nvPr/>
        </p:nvGrpSpPr>
        <p:grpSpPr>
          <a:xfrm rot="0">
            <a:off x="9117147" y="7748873"/>
            <a:ext cx="3682348" cy="1674934"/>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4" id="44"/>
            <p:cNvSpPr txBox="true"/>
            <p:nvPr/>
          </p:nvSpPr>
          <p:spPr>
            <a:xfrm>
              <a:off x="0" y="-28575"/>
              <a:ext cx="689010" cy="341975"/>
            </a:xfrm>
            <a:prstGeom prst="rect">
              <a:avLst/>
            </a:prstGeom>
          </p:spPr>
          <p:txBody>
            <a:bodyPr anchor="ctr" rtlCol="false" tIns="71438" lIns="71438" bIns="71438" rIns="71438"/>
            <a:lstStyle/>
            <a:p>
              <a:pPr algn="ctr">
                <a:lnSpc>
                  <a:spcPts val="1959"/>
                </a:lnSpc>
                <a:spcBef>
                  <a:spcPct val="0"/>
                </a:spcBef>
              </a:pPr>
            </a:p>
          </p:txBody>
        </p:sp>
      </p:grpSp>
      <p:sp>
        <p:nvSpPr>
          <p:cNvPr name="AutoShape 45" id="45"/>
          <p:cNvSpPr/>
          <p:nvPr/>
        </p:nvSpPr>
        <p:spPr>
          <a:xfrm rot="-5400000">
            <a:off x="13069637" y="7626723"/>
            <a:ext cx="2115937" cy="0"/>
          </a:xfrm>
          <a:prstGeom prst="line">
            <a:avLst/>
          </a:prstGeom>
          <a:ln cap="flat" w="9525">
            <a:solidFill>
              <a:srgbClr val="0F6FC6"/>
            </a:solidFill>
            <a:prstDash val="solid"/>
            <a:headEnd type="none" len="sm" w="sm"/>
            <a:tailEnd type="none" len="sm" w="sm"/>
          </a:ln>
        </p:spPr>
      </p:sp>
      <p:grpSp>
        <p:nvGrpSpPr>
          <p:cNvPr name="Group 46" id="46"/>
          <p:cNvGrpSpPr/>
          <p:nvPr/>
        </p:nvGrpSpPr>
        <p:grpSpPr>
          <a:xfrm rot="0">
            <a:off x="12842509" y="7747021"/>
            <a:ext cx="3609815" cy="1641942"/>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8" id="48"/>
            <p:cNvSpPr txBox="true"/>
            <p:nvPr/>
          </p:nvSpPr>
          <p:spPr>
            <a:xfrm>
              <a:off x="0" y="-28575"/>
              <a:ext cx="689010" cy="341975"/>
            </a:xfrm>
            <a:prstGeom prst="rect">
              <a:avLst/>
            </a:prstGeom>
          </p:spPr>
          <p:txBody>
            <a:bodyPr anchor="ctr" rtlCol="false" tIns="71438" lIns="71438" bIns="71438" rIns="71438"/>
            <a:lstStyle/>
            <a:p>
              <a:pPr algn="ctr">
                <a:lnSpc>
                  <a:spcPts val="1959"/>
                </a:lnSpc>
                <a:spcBef>
                  <a:spcPct val="0"/>
                </a:spcBef>
              </a:pPr>
            </a:p>
          </p:txBody>
        </p:sp>
      </p:grpSp>
      <p:sp>
        <p:nvSpPr>
          <p:cNvPr name="AutoShape 49" id="49"/>
          <p:cNvSpPr/>
          <p:nvPr/>
        </p:nvSpPr>
        <p:spPr>
          <a:xfrm rot="-5400000">
            <a:off x="4445053" y="4266205"/>
            <a:ext cx="2115937" cy="0"/>
          </a:xfrm>
          <a:prstGeom prst="line">
            <a:avLst/>
          </a:prstGeom>
          <a:ln cap="flat" w="9525">
            <a:solidFill>
              <a:srgbClr val="0F6FC6"/>
            </a:solidFill>
            <a:prstDash val="solid"/>
            <a:headEnd type="none" len="sm" w="sm"/>
            <a:tailEnd type="none" len="sm" w="sm"/>
          </a:ln>
        </p:spPr>
      </p:sp>
      <p:grpSp>
        <p:nvGrpSpPr>
          <p:cNvPr name="Group 50" id="50"/>
          <p:cNvGrpSpPr/>
          <p:nvPr/>
        </p:nvGrpSpPr>
        <p:grpSpPr>
          <a:xfrm rot="0">
            <a:off x="3261172" y="2534513"/>
            <a:ext cx="3540173" cy="1610265"/>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2" id="52"/>
            <p:cNvSpPr txBox="true"/>
            <p:nvPr/>
          </p:nvSpPr>
          <p:spPr>
            <a:xfrm>
              <a:off x="0" y="-28575"/>
              <a:ext cx="689010" cy="341975"/>
            </a:xfrm>
            <a:prstGeom prst="rect">
              <a:avLst/>
            </a:prstGeom>
          </p:spPr>
          <p:txBody>
            <a:bodyPr anchor="ctr" rtlCol="false" tIns="71438" lIns="71438" bIns="71438" rIns="71438"/>
            <a:lstStyle/>
            <a:p>
              <a:pPr algn="ctr">
                <a:lnSpc>
                  <a:spcPts val="1959"/>
                </a:lnSpc>
                <a:spcBef>
                  <a:spcPct val="0"/>
                </a:spcBef>
              </a:pPr>
            </a:p>
          </p:txBody>
        </p:sp>
      </p:grpSp>
      <p:sp>
        <p:nvSpPr>
          <p:cNvPr name="AutoShape 53" id="53"/>
          <p:cNvSpPr/>
          <p:nvPr/>
        </p:nvSpPr>
        <p:spPr>
          <a:xfrm rot="-5400000">
            <a:off x="7904261" y="4266205"/>
            <a:ext cx="2115937" cy="0"/>
          </a:xfrm>
          <a:prstGeom prst="line">
            <a:avLst/>
          </a:prstGeom>
          <a:ln cap="flat" w="9525">
            <a:solidFill>
              <a:srgbClr val="0F6FC6"/>
            </a:solidFill>
            <a:prstDash val="solid"/>
            <a:headEnd type="none" len="sm" w="sm"/>
            <a:tailEnd type="none" len="sm" w="sm"/>
          </a:ln>
        </p:spPr>
      </p:sp>
      <p:grpSp>
        <p:nvGrpSpPr>
          <p:cNvPr name="Group 54" id="54"/>
          <p:cNvGrpSpPr/>
          <p:nvPr/>
        </p:nvGrpSpPr>
        <p:grpSpPr>
          <a:xfrm rot="0">
            <a:off x="7238872" y="2584338"/>
            <a:ext cx="3430633" cy="1560440"/>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6" id="56"/>
            <p:cNvSpPr txBox="true"/>
            <p:nvPr/>
          </p:nvSpPr>
          <p:spPr>
            <a:xfrm>
              <a:off x="0" y="-28575"/>
              <a:ext cx="689010" cy="341975"/>
            </a:xfrm>
            <a:prstGeom prst="rect">
              <a:avLst/>
            </a:prstGeom>
          </p:spPr>
          <p:txBody>
            <a:bodyPr anchor="ctr" rtlCol="false" tIns="71438" lIns="71438" bIns="71438" rIns="71438"/>
            <a:lstStyle/>
            <a:p>
              <a:pPr algn="ctr">
                <a:lnSpc>
                  <a:spcPts val="1959"/>
                </a:lnSpc>
                <a:spcBef>
                  <a:spcPct val="0"/>
                </a:spcBef>
              </a:pPr>
            </a:p>
          </p:txBody>
        </p:sp>
      </p:grpSp>
      <p:sp>
        <p:nvSpPr>
          <p:cNvPr name="AutoShape 57" id="57"/>
          <p:cNvSpPr/>
          <p:nvPr/>
        </p:nvSpPr>
        <p:spPr>
          <a:xfrm rot="-5400000">
            <a:off x="11334159" y="4261529"/>
            <a:ext cx="2115937" cy="0"/>
          </a:xfrm>
          <a:prstGeom prst="line">
            <a:avLst/>
          </a:prstGeom>
          <a:ln cap="flat" w="9525">
            <a:solidFill>
              <a:srgbClr val="0F6FC6"/>
            </a:solidFill>
            <a:prstDash val="solid"/>
            <a:headEnd type="none" len="sm" w="sm"/>
            <a:tailEnd type="none" len="sm" w="sm"/>
          </a:ln>
        </p:spPr>
      </p:sp>
      <p:grpSp>
        <p:nvGrpSpPr>
          <p:cNvPr name="Group 58" id="58"/>
          <p:cNvGrpSpPr/>
          <p:nvPr/>
        </p:nvGrpSpPr>
        <p:grpSpPr>
          <a:xfrm rot="0">
            <a:off x="11107031" y="2529741"/>
            <a:ext cx="3540385" cy="1610362"/>
            <a:chOff x="0" y="0"/>
            <a:chExt cx="689010" cy="313400"/>
          </a:xfrm>
        </p:grpSpPr>
        <p:sp>
          <p:nvSpPr>
            <p:cNvPr name="Freeform 59" id="5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60" id="60"/>
            <p:cNvSpPr txBox="true"/>
            <p:nvPr/>
          </p:nvSpPr>
          <p:spPr>
            <a:xfrm>
              <a:off x="0" y="-28575"/>
              <a:ext cx="689010" cy="341975"/>
            </a:xfrm>
            <a:prstGeom prst="rect">
              <a:avLst/>
            </a:prstGeom>
          </p:spPr>
          <p:txBody>
            <a:bodyPr anchor="ctr" rtlCol="false" tIns="71438" lIns="71438" bIns="71438" rIns="71438"/>
            <a:lstStyle/>
            <a:p>
              <a:pPr algn="ctr">
                <a:lnSpc>
                  <a:spcPts val="1959"/>
                </a:lnSpc>
                <a:spcBef>
                  <a:spcPct val="0"/>
                </a:spcBef>
              </a:pPr>
            </a:p>
          </p:txBody>
        </p:sp>
      </p:grpSp>
      <p:sp>
        <p:nvSpPr>
          <p:cNvPr name="TextBox 61" id="61"/>
          <p:cNvSpPr txBox="true"/>
          <p:nvPr/>
        </p:nvSpPr>
        <p:spPr>
          <a:xfrm rot="0">
            <a:off x="3551321" y="1749458"/>
            <a:ext cx="10838139" cy="651705"/>
          </a:xfrm>
          <a:prstGeom prst="rect">
            <a:avLst/>
          </a:prstGeom>
        </p:spPr>
        <p:txBody>
          <a:bodyPr anchor="t" rtlCol="false" tIns="0" lIns="0" bIns="0" rIns="0">
            <a:spAutoFit/>
          </a:bodyPr>
          <a:lstStyle/>
          <a:p>
            <a:pPr algn="ctr">
              <a:lnSpc>
                <a:spcPts val="2453"/>
              </a:lnSpc>
              <a:spcBef>
                <a:spcPct val="0"/>
              </a:spcBef>
            </a:pPr>
            <a:r>
              <a:rPr lang="en-US" sz="1777" spc="174">
                <a:solidFill>
                  <a:srgbClr val="0F6FC6"/>
                </a:solidFill>
                <a:latin typeface="Arial Bold"/>
              </a:rPr>
              <a:t>3.3 EXAMINE</a:t>
            </a:r>
            <a:r>
              <a:rPr lang="en-US" sz="1777" spc="174">
                <a:solidFill>
                  <a:srgbClr val="000000"/>
                </a:solidFill>
                <a:latin typeface="Arial"/>
              </a:rPr>
              <a:t> the causes, course and consequences of one revolution in pre- twentieth century Europe and/or the wider world</a:t>
            </a:r>
          </a:p>
        </p:txBody>
      </p:sp>
      <p:sp>
        <p:nvSpPr>
          <p:cNvPr name="Freeform 62" id="62"/>
          <p:cNvSpPr/>
          <p:nvPr/>
        </p:nvSpPr>
        <p:spPr>
          <a:xfrm flipH="false" flipV="false" rot="0">
            <a:off x="13394436" y="115871"/>
            <a:ext cx="2438274" cy="1825658"/>
          </a:xfrm>
          <a:custGeom>
            <a:avLst/>
            <a:gdLst/>
            <a:ahLst/>
            <a:cxnLst/>
            <a:rect r="r" b="b" t="t" l="l"/>
            <a:pathLst>
              <a:path h="1825658" w="2438274">
                <a:moveTo>
                  <a:pt x="0" y="0"/>
                </a:moveTo>
                <a:lnTo>
                  <a:pt x="2438274" y="0"/>
                </a:lnTo>
                <a:lnTo>
                  <a:pt x="2438274" y="1825658"/>
                </a:lnTo>
                <a:lnTo>
                  <a:pt x="0" y="18256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3" id="63"/>
          <p:cNvSpPr/>
          <p:nvPr/>
        </p:nvSpPr>
        <p:spPr>
          <a:xfrm flipH="false" flipV="false" rot="0">
            <a:off x="2112390" y="0"/>
            <a:ext cx="2543781" cy="1695854"/>
          </a:xfrm>
          <a:custGeom>
            <a:avLst/>
            <a:gdLst/>
            <a:ahLst/>
            <a:cxnLst/>
            <a:rect r="r" b="b" t="t" l="l"/>
            <a:pathLst>
              <a:path h="1695854" w="2543781">
                <a:moveTo>
                  <a:pt x="0" y="0"/>
                </a:moveTo>
                <a:lnTo>
                  <a:pt x="2543781" y="0"/>
                </a:lnTo>
                <a:lnTo>
                  <a:pt x="2543781" y="1695854"/>
                </a:lnTo>
                <a:lnTo>
                  <a:pt x="0" y="1695854"/>
                </a:lnTo>
                <a:lnTo>
                  <a:pt x="0" y="0"/>
                </a:lnTo>
                <a:close/>
              </a:path>
            </a:pathLst>
          </a:custGeom>
          <a:blipFill>
            <a:blip r:embed="rId8"/>
            <a:stretch>
              <a:fillRect l="0" t="0" r="0" b="0"/>
            </a:stretch>
          </a:blipFill>
        </p:spPr>
      </p:sp>
      <p:grpSp>
        <p:nvGrpSpPr>
          <p:cNvPr name="Group 64" id="64"/>
          <p:cNvGrpSpPr/>
          <p:nvPr/>
        </p:nvGrpSpPr>
        <p:grpSpPr>
          <a:xfrm rot="0">
            <a:off x="5267085" y="694822"/>
            <a:ext cx="7406611" cy="667756"/>
            <a:chOff x="0" y="0"/>
            <a:chExt cx="1950712" cy="175870"/>
          </a:xfrm>
        </p:grpSpPr>
        <p:sp>
          <p:nvSpPr>
            <p:cNvPr name="Freeform 65" id="65"/>
            <p:cNvSpPr/>
            <p:nvPr/>
          </p:nvSpPr>
          <p:spPr>
            <a:xfrm flipH="false" flipV="false" rot="0">
              <a:off x="0" y="0"/>
              <a:ext cx="1950712" cy="175870"/>
            </a:xfrm>
            <a:custGeom>
              <a:avLst/>
              <a:gdLst/>
              <a:ahLst/>
              <a:cxnLst/>
              <a:rect r="r" b="b" t="t" l="l"/>
              <a:pathLst>
                <a:path h="175870" w="1950712">
                  <a:moveTo>
                    <a:pt x="5226" y="0"/>
                  </a:moveTo>
                  <a:lnTo>
                    <a:pt x="1945486" y="0"/>
                  </a:lnTo>
                  <a:cubicBezTo>
                    <a:pt x="1946872" y="0"/>
                    <a:pt x="1948201" y="551"/>
                    <a:pt x="1949182" y="1531"/>
                  </a:cubicBezTo>
                  <a:cubicBezTo>
                    <a:pt x="1950162" y="2511"/>
                    <a:pt x="1950712" y="3840"/>
                    <a:pt x="1950712" y="5226"/>
                  </a:cubicBezTo>
                  <a:lnTo>
                    <a:pt x="1950712" y="170644"/>
                  </a:lnTo>
                  <a:cubicBezTo>
                    <a:pt x="1950712" y="172030"/>
                    <a:pt x="1950162" y="173359"/>
                    <a:pt x="1949182" y="174339"/>
                  </a:cubicBezTo>
                  <a:cubicBezTo>
                    <a:pt x="1948201" y="175319"/>
                    <a:pt x="1946872" y="175870"/>
                    <a:pt x="1945486" y="175870"/>
                  </a:cubicBezTo>
                  <a:lnTo>
                    <a:pt x="5226" y="175870"/>
                  </a:lnTo>
                  <a:cubicBezTo>
                    <a:pt x="3840" y="175870"/>
                    <a:pt x="2511" y="175319"/>
                    <a:pt x="1531" y="174339"/>
                  </a:cubicBezTo>
                  <a:cubicBezTo>
                    <a:pt x="551" y="173359"/>
                    <a:pt x="0" y="172030"/>
                    <a:pt x="0" y="170644"/>
                  </a:cubicBezTo>
                  <a:lnTo>
                    <a:pt x="0" y="5226"/>
                  </a:lnTo>
                  <a:cubicBezTo>
                    <a:pt x="0" y="3840"/>
                    <a:pt x="551" y="2511"/>
                    <a:pt x="1531" y="1531"/>
                  </a:cubicBezTo>
                  <a:cubicBezTo>
                    <a:pt x="2511" y="551"/>
                    <a:pt x="3840" y="0"/>
                    <a:pt x="5226" y="0"/>
                  </a:cubicBezTo>
                  <a:close/>
                </a:path>
              </a:pathLst>
            </a:custGeom>
            <a:solidFill>
              <a:srgbClr val="0F6FC6"/>
            </a:solidFill>
          </p:spPr>
        </p:sp>
        <p:sp>
          <p:nvSpPr>
            <p:cNvPr name="TextBox 66" id="66"/>
            <p:cNvSpPr txBox="true"/>
            <p:nvPr/>
          </p:nvSpPr>
          <p:spPr>
            <a:xfrm>
              <a:off x="0" y="-47625"/>
              <a:ext cx="1950712" cy="223495"/>
            </a:xfrm>
            <a:prstGeom prst="rect">
              <a:avLst/>
            </a:prstGeom>
          </p:spPr>
          <p:txBody>
            <a:bodyPr anchor="ctr" rtlCol="false" tIns="71438" lIns="71438" bIns="71438" rIns="71438"/>
            <a:lstStyle/>
            <a:p>
              <a:pPr algn="ctr">
                <a:lnSpc>
                  <a:spcPts val="3551"/>
                </a:lnSpc>
              </a:pPr>
              <a:r>
                <a:rPr lang="en-US" sz="2573" spc="252">
                  <a:solidFill>
                    <a:srgbClr val="FFFFFF"/>
                  </a:solidFill>
                  <a:latin typeface="Questrial"/>
                </a:rPr>
                <a:t>THE FRENCH REVOLUTION</a:t>
              </a:r>
            </a:p>
          </p:txBody>
        </p:sp>
      </p:grpSp>
      <p:sp>
        <p:nvSpPr>
          <p:cNvPr name="Freeform 67" id="67"/>
          <p:cNvSpPr/>
          <p:nvPr/>
        </p:nvSpPr>
        <p:spPr>
          <a:xfrm flipH="false" flipV="false" rot="0">
            <a:off x="716892" y="2222577"/>
            <a:ext cx="1948604" cy="2669320"/>
          </a:xfrm>
          <a:custGeom>
            <a:avLst/>
            <a:gdLst/>
            <a:ahLst/>
            <a:cxnLst/>
            <a:rect r="r" b="b" t="t" l="l"/>
            <a:pathLst>
              <a:path h="2669320" w="1948604">
                <a:moveTo>
                  <a:pt x="0" y="0"/>
                </a:moveTo>
                <a:lnTo>
                  <a:pt x="1948604" y="0"/>
                </a:lnTo>
                <a:lnTo>
                  <a:pt x="1948604" y="2669320"/>
                </a:lnTo>
                <a:lnTo>
                  <a:pt x="0" y="26693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8" id="68"/>
          <p:cNvSpPr/>
          <p:nvPr/>
        </p:nvSpPr>
        <p:spPr>
          <a:xfrm flipH="false" flipV="false" rot="0">
            <a:off x="9444197" y="6397957"/>
            <a:ext cx="1110268" cy="1383512"/>
          </a:xfrm>
          <a:custGeom>
            <a:avLst/>
            <a:gdLst/>
            <a:ahLst/>
            <a:cxnLst/>
            <a:rect r="r" b="b" t="t" l="l"/>
            <a:pathLst>
              <a:path h="1383512" w="1110268">
                <a:moveTo>
                  <a:pt x="0" y="0"/>
                </a:moveTo>
                <a:lnTo>
                  <a:pt x="1110268" y="0"/>
                </a:lnTo>
                <a:lnTo>
                  <a:pt x="1110268" y="1383512"/>
                </a:lnTo>
                <a:lnTo>
                  <a:pt x="0" y="138351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69" id="69"/>
          <p:cNvSpPr/>
          <p:nvPr/>
        </p:nvSpPr>
        <p:spPr>
          <a:xfrm flipH="false" flipV="false" rot="0">
            <a:off x="10891243" y="6397957"/>
            <a:ext cx="1050337" cy="1350916"/>
          </a:xfrm>
          <a:custGeom>
            <a:avLst/>
            <a:gdLst/>
            <a:ahLst/>
            <a:cxnLst/>
            <a:rect r="r" b="b" t="t" l="l"/>
            <a:pathLst>
              <a:path h="1350916" w="1050337">
                <a:moveTo>
                  <a:pt x="0" y="0"/>
                </a:moveTo>
                <a:lnTo>
                  <a:pt x="1050338" y="0"/>
                </a:lnTo>
                <a:lnTo>
                  <a:pt x="1050338" y="1350916"/>
                </a:lnTo>
                <a:lnTo>
                  <a:pt x="0" y="135091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70" id="70"/>
          <p:cNvSpPr/>
          <p:nvPr/>
        </p:nvSpPr>
        <p:spPr>
          <a:xfrm flipH="false" flipV="false" rot="0">
            <a:off x="9610347" y="3416105"/>
            <a:ext cx="1888237" cy="2041337"/>
          </a:xfrm>
          <a:custGeom>
            <a:avLst/>
            <a:gdLst/>
            <a:ahLst/>
            <a:cxnLst/>
            <a:rect r="r" b="b" t="t" l="l"/>
            <a:pathLst>
              <a:path h="2041337" w="1888237">
                <a:moveTo>
                  <a:pt x="0" y="0"/>
                </a:moveTo>
                <a:lnTo>
                  <a:pt x="1888236" y="0"/>
                </a:lnTo>
                <a:lnTo>
                  <a:pt x="1888236" y="2041337"/>
                </a:lnTo>
                <a:lnTo>
                  <a:pt x="0" y="2041337"/>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71" id="71"/>
          <p:cNvSpPr/>
          <p:nvPr/>
        </p:nvSpPr>
        <p:spPr>
          <a:xfrm flipH="false" flipV="false" rot="0">
            <a:off x="14957498" y="2113410"/>
            <a:ext cx="1981762" cy="3358919"/>
          </a:xfrm>
          <a:custGeom>
            <a:avLst/>
            <a:gdLst/>
            <a:ahLst/>
            <a:cxnLst/>
            <a:rect r="r" b="b" t="t" l="l"/>
            <a:pathLst>
              <a:path h="3358919" w="1981762">
                <a:moveTo>
                  <a:pt x="0" y="0"/>
                </a:moveTo>
                <a:lnTo>
                  <a:pt x="1981762" y="0"/>
                </a:lnTo>
                <a:lnTo>
                  <a:pt x="1981762" y="3358919"/>
                </a:lnTo>
                <a:lnTo>
                  <a:pt x="0" y="3358919"/>
                </a:lnTo>
                <a:lnTo>
                  <a:pt x="0" y="0"/>
                </a:lnTo>
                <a:close/>
              </a:path>
            </a:pathLst>
          </a:custGeom>
          <a:blipFill>
            <a:blip r:embed="rId17"/>
            <a:stretch>
              <a:fillRect l="0" t="0" r="0" b="0"/>
            </a:stretch>
          </a:blipFill>
        </p:spPr>
      </p:sp>
      <p:sp>
        <p:nvSpPr>
          <p:cNvPr name="Freeform 72" id="72"/>
          <p:cNvSpPr/>
          <p:nvPr/>
        </p:nvSpPr>
        <p:spPr>
          <a:xfrm flipH="false" flipV="false" rot="0">
            <a:off x="7365868" y="6397957"/>
            <a:ext cx="1234473" cy="1352848"/>
          </a:xfrm>
          <a:custGeom>
            <a:avLst/>
            <a:gdLst/>
            <a:ahLst/>
            <a:cxnLst/>
            <a:rect r="r" b="b" t="t" l="l"/>
            <a:pathLst>
              <a:path h="1352848" w="1234473">
                <a:moveTo>
                  <a:pt x="0" y="0"/>
                </a:moveTo>
                <a:lnTo>
                  <a:pt x="1234473" y="0"/>
                </a:lnTo>
                <a:lnTo>
                  <a:pt x="1234473" y="1352848"/>
                </a:lnTo>
                <a:lnTo>
                  <a:pt x="0" y="135284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73" id="73"/>
          <p:cNvSpPr/>
          <p:nvPr/>
        </p:nvSpPr>
        <p:spPr>
          <a:xfrm flipH="false" flipV="false" rot="0">
            <a:off x="14388799" y="6411351"/>
            <a:ext cx="1044598" cy="1322276"/>
          </a:xfrm>
          <a:custGeom>
            <a:avLst/>
            <a:gdLst/>
            <a:ahLst/>
            <a:cxnLst/>
            <a:rect r="r" b="b" t="t" l="l"/>
            <a:pathLst>
              <a:path h="1322276" w="1044598">
                <a:moveTo>
                  <a:pt x="0" y="0"/>
                </a:moveTo>
                <a:lnTo>
                  <a:pt x="1044597" y="0"/>
                </a:lnTo>
                <a:lnTo>
                  <a:pt x="1044597" y="1322276"/>
                </a:lnTo>
                <a:lnTo>
                  <a:pt x="0" y="1322276"/>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74" id="74"/>
          <p:cNvSpPr txBox="true"/>
          <p:nvPr/>
        </p:nvSpPr>
        <p:spPr>
          <a:xfrm rot="0">
            <a:off x="3417852" y="2552182"/>
            <a:ext cx="3190332" cy="1495436"/>
          </a:xfrm>
          <a:prstGeom prst="rect">
            <a:avLst/>
          </a:prstGeom>
        </p:spPr>
        <p:txBody>
          <a:bodyPr anchor="t" rtlCol="false" tIns="0" lIns="0" bIns="0" rIns="0">
            <a:spAutoFit/>
          </a:bodyPr>
          <a:lstStyle/>
          <a:p>
            <a:pPr algn="ctr">
              <a:lnSpc>
                <a:spcPts val="2393"/>
              </a:lnSpc>
            </a:pPr>
            <a:r>
              <a:rPr lang="en-US" sz="1734" spc="169">
                <a:solidFill>
                  <a:srgbClr val="0F6FC6"/>
                </a:solidFill>
                <a:latin typeface="Arial Bold"/>
              </a:rPr>
              <a:t>May-June</a:t>
            </a:r>
          </a:p>
          <a:p>
            <a:pPr algn="ctr" marL="0" indent="0" lvl="0">
              <a:lnSpc>
                <a:spcPts val="2393"/>
              </a:lnSpc>
              <a:spcBef>
                <a:spcPct val="0"/>
              </a:spcBef>
            </a:pPr>
            <a:r>
              <a:rPr lang="en-US" sz="1734" spc="169">
                <a:solidFill>
                  <a:srgbClr val="0F6FC6"/>
                </a:solidFill>
                <a:latin typeface="Arial Bold"/>
              </a:rPr>
              <a:t>Estates-General Meeting</a:t>
            </a:r>
            <a:r>
              <a:rPr lang="en-US" sz="1734" spc="169">
                <a:solidFill>
                  <a:srgbClr val="000000"/>
                </a:solidFill>
                <a:latin typeface="Arial Bold"/>
              </a:rPr>
              <a:t> </a:t>
            </a:r>
            <a:r>
              <a:rPr lang="en-US" sz="1734" spc="169">
                <a:solidFill>
                  <a:srgbClr val="000000"/>
                </a:solidFill>
                <a:latin typeface="Arial"/>
              </a:rPr>
              <a:t>and </a:t>
            </a:r>
            <a:r>
              <a:rPr lang="en-US" sz="1734" spc="169">
                <a:solidFill>
                  <a:srgbClr val="0F6FC6"/>
                </a:solidFill>
                <a:latin typeface="Arial Bold"/>
              </a:rPr>
              <a:t>The Tennis Court Oath </a:t>
            </a:r>
            <a:r>
              <a:rPr lang="en-US" sz="1734" spc="169">
                <a:solidFill>
                  <a:srgbClr val="000000"/>
                </a:solidFill>
                <a:latin typeface="Arial"/>
              </a:rPr>
              <a:t>marks the beginning of the Revolution</a:t>
            </a:r>
          </a:p>
        </p:txBody>
      </p:sp>
      <p:sp>
        <p:nvSpPr>
          <p:cNvPr name="TextBox 75" id="75"/>
          <p:cNvSpPr txBox="true"/>
          <p:nvPr/>
        </p:nvSpPr>
        <p:spPr>
          <a:xfrm rot="0">
            <a:off x="7410434" y="2832765"/>
            <a:ext cx="3091617" cy="984493"/>
          </a:xfrm>
          <a:prstGeom prst="rect">
            <a:avLst/>
          </a:prstGeom>
        </p:spPr>
        <p:txBody>
          <a:bodyPr anchor="t" rtlCol="false" tIns="0" lIns="0" bIns="0" rIns="0">
            <a:spAutoFit/>
          </a:bodyPr>
          <a:lstStyle/>
          <a:p>
            <a:pPr algn="ctr" marL="0" indent="0" lvl="0">
              <a:lnSpc>
                <a:spcPts val="2577"/>
              </a:lnSpc>
              <a:spcBef>
                <a:spcPct val="0"/>
              </a:spcBef>
            </a:pPr>
            <a:r>
              <a:rPr lang="en-US" sz="1867" spc="183">
                <a:solidFill>
                  <a:srgbClr val="0F6FC6"/>
                </a:solidFill>
                <a:latin typeface="Arial Bold"/>
              </a:rPr>
              <a:t>King Louis XVI </a:t>
            </a:r>
            <a:r>
              <a:rPr lang="en-US" sz="1867" spc="183">
                <a:solidFill>
                  <a:srgbClr val="000000"/>
                </a:solidFill>
                <a:latin typeface="Arial"/>
              </a:rPr>
              <a:t>tries to flee France during </a:t>
            </a:r>
            <a:r>
              <a:rPr lang="en-US" sz="1867" spc="183">
                <a:solidFill>
                  <a:srgbClr val="0F6FC6"/>
                </a:solidFill>
                <a:latin typeface="Arial Bold"/>
              </a:rPr>
              <a:t>The Flight to Varennes</a:t>
            </a:r>
          </a:p>
        </p:txBody>
      </p:sp>
      <p:sp>
        <p:nvSpPr>
          <p:cNvPr name="TextBox 76" id="76"/>
          <p:cNvSpPr txBox="true"/>
          <p:nvPr/>
        </p:nvSpPr>
        <p:spPr>
          <a:xfrm rot="0">
            <a:off x="11263835" y="2662927"/>
            <a:ext cx="3190524" cy="1201823"/>
          </a:xfrm>
          <a:prstGeom prst="rect">
            <a:avLst/>
          </a:prstGeom>
        </p:spPr>
        <p:txBody>
          <a:bodyPr anchor="t" rtlCol="false" tIns="0" lIns="0" bIns="0" rIns="0">
            <a:spAutoFit/>
          </a:bodyPr>
          <a:lstStyle/>
          <a:p>
            <a:pPr algn="ctr" marL="0" indent="0" lvl="0">
              <a:lnSpc>
                <a:spcPts val="2393"/>
              </a:lnSpc>
              <a:spcBef>
                <a:spcPct val="0"/>
              </a:spcBef>
            </a:pPr>
            <a:r>
              <a:rPr lang="en-US" sz="1734" spc="169">
                <a:solidFill>
                  <a:srgbClr val="0F6FC6"/>
                </a:solidFill>
                <a:latin typeface="Arial Bold"/>
              </a:rPr>
              <a:t>Maximilien Robespierre</a:t>
            </a:r>
            <a:r>
              <a:rPr lang="en-US" sz="1734" spc="169">
                <a:solidFill>
                  <a:srgbClr val="000000"/>
                </a:solidFill>
                <a:latin typeface="Arial Bold"/>
              </a:rPr>
              <a:t> </a:t>
            </a:r>
            <a:r>
              <a:rPr lang="en-US" sz="1734" spc="169">
                <a:solidFill>
                  <a:srgbClr val="000000"/>
                </a:solidFill>
                <a:latin typeface="Arial"/>
              </a:rPr>
              <a:t>rules through terror and fear during </a:t>
            </a:r>
            <a:r>
              <a:rPr lang="en-US" sz="1734" spc="169">
                <a:solidFill>
                  <a:srgbClr val="0F6FC6"/>
                </a:solidFill>
                <a:latin typeface="Arial Bold"/>
              </a:rPr>
              <a:t>The Reign of Terror </a:t>
            </a:r>
          </a:p>
        </p:txBody>
      </p:sp>
      <p:sp>
        <p:nvSpPr>
          <p:cNvPr name="TextBox 77" id="77"/>
          <p:cNvSpPr txBox="true"/>
          <p:nvPr/>
        </p:nvSpPr>
        <p:spPr>
          <a:xfrm rot="0">
            <a:off x="5601708" y="7901352"/>
            <a:ext cx="3269503" cy="1358681"/>
          </a:xfrm>
          <a:prstGeom prst="rect">
            <a:avLst/>
          </a:prstGeom>
        </p:spPr>
        <p:txBody>
          <a:bodyPr anchor="t" rtlCol="false" tIns="0" lIns="0" bIns="0" rIns="0">
            <a:spAutoFit/>
          </a:bodyPr>
          <a:lstStyle/>
          <a:p>
            <a:pPr algn="ctr">
              <a:lnSpc>
                <a:spcPts val="2180"/>
              </a:lnSpc>
            </a:pPr>
            <a:r>
              <a:rPr lang="en-US" sz="1579" spc="154">
                <a:solidFill>
                  <a:srgbClr val="0F6FC6"/>
                </a:solidFill>
                <a:latin typeface="Arial Bold"/>
              </a:rPr>
              <a:t>July - August</a:t>
            </a:r>
          </a:p>
          <a:p>
            <a:pPr algn="ctr" marL="0" indent="0" lvl="0">
              <a:lnSpc>
                <a:spcPts val="2180"/>
              </a:lnSpc>
              <a:spcBef>
                <a:spcPct val="0"/>
              </a:spcBef>
            </a:pPr>
            <a:r>
              <a:rPr lang="en-US" sz="1579" spc="154">
                <a:solidFill>
                  <a:srgbClr val="000000"/>
                </a:solidFill>
                <a:latin typeface="Arial"/>
              </a:rPr>
              <a:t>The </a:t>
            </a:r>
            <a:r>
              <a:rPr lang="en-US" sz="1579" spc="154">
                <a:solidFill>
                  <a:srgbClr val="0F6FC6"/>
                </a:solidFill>
                <a:latin typeface="Arial Bold"/>
              </a:rPr>
              <a:t>Storming of the Bastille</a:t>
            </a:r>
            <a:r>
              <a:rPr lang="en-US" sz="1579" spc="154">
                <a:solidFill>
                  <a:srgbClr val="000000"/>
                </a:solidFill>
                <a:latin typeface="Arial Bold"/>
              </a:rPr>
              <a:t> </a:t>
            </a:r>
            <a:r>
              <a:rPr lang="en-US" sz="1579" spc="154">
                <a:solidFill>
                  <a:srgbClr val="000000"/>
                </a:solidFill>
                <a:latin typeface="Arial"/>
              </a:rPr>
              <a:t>and</a:t>
            </a:r>
            <a:r>
              <a:rPr lang="en-US" sz="1579" spc="154">
                <a:solidFill>
                  <a:srgbClr val="0F6FC6"/>
                </a:solidFill>
                <a:latin typeface="Arial"/>
              </a:rPr>
              <a:t> </a:t>
            </a:r>
            <a:r>
              <a:rPr lang="en-US" sz="1579" spc="154">
                <a:solidFill>
                  <a:srgbClr val="0F6FC6"/>
                </a:solidFill>
                <a:latin typeface="Arial Bold"/>
              </a:rPr>
              <a:t>the Declaration of the Rights of Man</a:t>
            </a:r>
            <a:r>
              <a:rPr lang="en-US" sz="1579" spc="154">
                <a:solidFill>
                  <a:srgbClr val="000000"/>
                </a:solidFill>
                <a:latin typeface="Arial Bold"/>
              </a:rPr>
              <a:t> </a:t>
            </a:r>
            <a:r>
              <a:rPr lang="en-US" sz="1579" spc="154">
                <a:solidFill>
                  <a:srgbClr val="000000"/>
                </a:solidFill>
                <a:latin typeface="Arial"/>
              </a:rPr>
              <a:t>marks the start of the Revolution</a:t>
            </a:r>
          </a:p>
        </p:txBody>
      </p:sp>
      <p:sp>
        <p:nvSpPr>
          <p:cNvPr name="TextBox 78" id="78"/>
          <p:cNvSpPr txBox="true"/>
          <p:nvPr/>
        </p:nvSpPr>
        <p:spPr>
          <a:xfrm rot="0">
            <a:off x="9299092" y="7928013"/>
            <a:ext cx="3318458" cy="1247340"/>
          </a:xfrm>
          <a:prstGeom prst="rect">
            <a:avLst/>
          </a:prstGeom>
        </p:spPr>
        <p:txBody>
          <a:bodyPr anchor="t" rtlCol="false" tIns="0" lIns="0" bIns="0" rIns="0">
            <a:spAutoFit/>
          </a:bodyPr>
          <a:lstStyle/>
          <a:p>
            <a:pPr algn="ctr" marL="0" indent="0" lvl="0">
              <a:lnSpc>
                <a:spcPts val="2489"/>
              </a:lnSpc>
              <a:spcBef>
                <a:spcPct val="0"/>
              </a:spcBef>
            </a:pPr>
            <a:r>
              <a:rPr lang="en-US" sz="1803" spc="176">
                <a:solidFill>
                  <a:srgbClr val="0F6FC6"/>
                </a:solidFill>
                <a:latin typeface="Arial Bold"/>
              </a:rPr>
              <a:t>King Louis XVI</a:t>
            </a:r>
            <a:r>
              <a:rPr lang="en-US" sz="1803" spc="176">
                <a:solidFill>
                  <a:srgbClr val="000000"/>
                </a:solidFill>
                <a:latin typeface="Arial"/>
              </a:rPr>
              <a:t> is executed by </a:t>
            </a:r>
            <a:r>
              <a:rPr lang="en-US" sz="1803" spc="176">
                <a:solidFill>
                  <a:srgbClr val="0F6FC6"/>
                </a:solidFill>
                <a:latin typeface="Arial Bold"/>
              </a:rPr>
              <a:t>guillotine </a:t>
            </a:r>
            <a:r>
              <a:rPr lang="en-US" sz="1803" spc="176">
                <a:solidFill>
                  <a:srgbClr val="000000"/>
                </a:solidFill>
                <a:latin typeface="Arial"/>
              </a:rPr>
              <a:t>in January; </a:t>
            </a:r>
            <a:r>
              <a:rPr lang="en-US" sz="1803" spc="176">
                <a:solidFill>
                  <a:srgbClr val="0F6FC6"/>
                </a:solidFill>
                <a:latin typeface="Arial Bold"/>
              </a:rPr>
              <a:t>Marie Antoinette</a:t>
            </a:r>
            <a:r>
              <a:rPr lang="en-US" sz="1803" spc="176">
                <a:solidFill>
                  <a:srgbClr val="000000"/>
                </a:solidFill>
                <a:latin typeface="Arial"/>
              </a:rPr>
              <a:t> follows in October.</a:t>
            </a:r>
          </a:p>
        </p:txBody>
      </p:sp>
      <p:sp>
        <p:nvSpPr>
          <p:cNvPr name="TextBox 79" id="79"/>
          <p:cNvSpPr txBox="true"/>
          <p:nvPr/>
        </p:nvSpPr>
        <p:spPr>
          <a:xfrm rot="0">
            <a:off x="13002271" y="7776562"/>
            <a:ext cx="3253093" cy="1533068"/>
          </a:xfrm>
          <a:prstGeom prst="rect">
            <a:avLst/>
          </a:prstGeom>
        </p:spPr>
        <p:txBody>
          <a:bodyPr anchor="t" rtlCol="false" tIns="0" lIns="0" bIns="0" rIns="0">
            <a:spAutoFit/>
          </a:bodyPr>
          <a:lstStyle/>
          <a:p>
            <a:pPr algn="ctr">
              <a:lnSpc>
                <a:spcPts val="2440"/>
              </a:lnSpc>
            </a:pPr>
            <a:r>
              <a:rPr lang="en-US" sz="1768" spc="173">
                <a:solidFill>
                  <a:srgbClr val="000000"/>
                </a:solidFill>
                <a:latin typeface="Arial"/>
              </a:rPr>
              <a:t>Coup d'état - </a:t>
            </a:r>
          </a:p>
          <a:p>
            <a:pPr algn="ctr" marL="0" indent="0" lvl="0">
              <a:lnSpc>
                <a:spcPts val="2440"/>
              </a:lnSpc>
              <a:spcBef>
                <a:spcPct val="0"/>
              </a:spcBef>
            </a:pPr>
            <a:r>
              <a:rPr lang="en-US" sz="1768" spc="173">
                <a:solidFill>
                  <a:srgbClr val="0F6FC6"/>
                </a:solidFill>
                <a:latin typeface="Arial Bold"/>
              </a:rPr>
              <a:t>Napoleon Bonaparte</a:t>
            </a:r>
            <a:r>
              <a:rPr lang="en-US" sz="1768" spc="173">
                <a:solidFill>
                  <a:srgbClr val="000000"/>
                </a:solidFill>
                <a:latin typeface="Arial Bold"/>
              </a:rPr>
              <a:t> </a:t>
            </a:r>
            <a:r>
              <a:rPr lang="en-US" sz="1768" spc="173">
                <a:solidFill>
                  <a:srgbClr val="000000"/>
                </a:solidFill>
                <a:latin typeface="Arial"/>
              </a:rPr>
              <a:t>comes to power and the </a:t>
            </a:r>
            <a:r>
              <a:rPr lang="en-US" sz="1768" spc="173">
                <a:solidFill>
                  <a:srgbClr val="0F6FC6"/>
                </a:solidFill>
                <a:latin typeface="Arial Bold"/>
              </a:rPr>
              <a:t>French Empire</a:t>
            </a:r>
            <a:r>
              <a:rPr lang="en-US" sz="1768" spc="173">
                <a:solidFill>
                  <a:srgbClr val="000000"/>
                </a:solidFill>
                <a:latin typeface="Arial Bold"/>
              </a:rPr>
              <a:t> </a:t>
            </a:r>
            <a:r>
              <a:rPr lang="en-US" sz="1768" spc="173">
                <a:solidFill>
                  <a:srgbClr val="000000"/>
                </a:solidFill>
                <a:latin typeface="Arial"/>
              </a:rPr>
              <a:t>is established.</a:t>
            </a:r>
          </a:p>
        </p:txBody>
      </p:sp>
      <p:sp>
        <p:nvSpPr>
          <p:cNvPr name="TextBox 80" id="80"/>
          <p:cNvSpPr txBox="true"/>
          <p:nvPr/>
        </p:nvSpPr>
        <p:spPr>
          <a:xfrm rot="0">
            <a:off x="1670687" y="7775710"/>
            <a:ext cx="3249424" cy="1531425"/>
          </a:xfrm>
          <a:prstGeom prst="rect">
            <a:avLst/>
          </a:prstGeom>
        </p:spPr>
        <p:txBody>
          <a:bodyPr anchor="t" rtlCol="false" tIns="0" lIns="0" bIns="0" rIns="0">
            <a:spAutoFit/>
          </a:bodyPr>
          <a:lstStyle/>
          <a:p>
            <a:pPr algn="ctr">
              <a:lnSpc>
                <a:spcPts val="2437"/>
              </a:lnSpc>
            </a:pPr>
            <a:r>
              <a:rPr lang="en-US" sz="1766" spc="173">
                <a:solidFill>
                  <a:srgbClr val="0F6FC6"/>
                </a:solidFill>
                <a:latin typeface="Arial Bold"/>
              </a:rPr>
              <a:t>The Seven Years' War</a:t>
            </a:r>
          </a:p>
          <a:p>
            <a:pPr algn="ctr" marL="0" indent="0" lvl="0">
              <a:lnSpc>
                <a:spcPts val="2437"/>
              </a:lnSpc>
              <a:spcBef>
                <a:spcPct val="0"/>
              </a:spcBef>
            </a:pPr>
            <a:r>
              <a:rPr lang="en-US" sz="1766" spc="173">
                <a:solidFill>
                  <a:srgbClr val="000000"/>
                </a:solidFill>
                <a:latin typeface="Arial"/>
              </a:rPr>
              <a:t>The 'first world war' to take place. More commonly known as the French and Indian War.</a:t>
            </a:r>
          </a:p>
        </p:txBody>
      </p:sp>
      <p:sp>
        <p:nvSpPr>
          <p:cNvPr name="TextBox 81" id="81"/>
          <p:cNvSpPr txBox="true"/>
          <p:nvPr/>
        </p:nvSpPr>
        <p:spPr>
          <a:xfrm rot="0">
            <a:off x="7934094" y="-42157"/>
            <a:ext cx="2076911" cy="298527"/>
          </a:xfrm>
          <a:prstGeom prst="rect">
            <a:avLst/>
          </a:prstGeom>
        </p:spPr>
        <p:txBody>
          <a:bodyPr anchor="t" rtlCol="false" tIns="0" lIns="0" bIns="0" rIns="0">
            <a:spAutoFit/>
          </a:bodyPr>
          <a:lstStyle/>
          <a:p>
            <a:pPr algn="ctr">
              <a:lnSpc>
                <a:spcPts val="2214"/>
              </a:lnSpc>
            </a:pPr>
            <a:r>
              <a:rPr lang="en-US" sz="1581">
                <a:solidFill>
                  <a:srgbClr val="004AAD"/>
                </a:solidFill>
                <a:latin typeface="Old Standard Bold"/>
              </a:rPr>
              <a:t>Chapter 13</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AAD"/>
                </a:solidFill>
                <a:latin typeface="Arial Bold"/>
              </a:rPr>
              <a:t>Checkpoint pg. 29 (Artefact, 2nd Edition)</a:t>
            </a:r>
          </a:p>
        </p:txBody>
      </p:sp>
      <p:sp>
        <p:nvSpPr>
          <p:cNvPr name="TextBox 7" id="7"/>
          <p:cNvSpPr txBox="true"/>
          <p:nvPr/>
        </p:nvSpPr>
        <p:spPr>
          <a:xfrm rot="0">
            <a:off x="1028700" y="2149474"/>
            <a:ext cx="15609955" cy="48514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The Estates General was a kind of French parliament that was made up of three parts, each representing one of the three Estates.</a:t>
            </a:r>
          </a:p>
          <a:p>
            <a:pPr algn="l" marL="539749" indent="-269875" lvl="1">
              <a:lnSpc>
                <a:spcPts val="3499"/>
              </a:lnSpc>
              <a:buAutoNum type="arabicPeriod" startAt="1"/>
            </a:pPr>
            <a:r>
              <a:rPr lang="en-US" sz="2499">
                <a:solidFill>
                  <a:srgbClr val="002654"/>
                </a:solidFill>
                <a:latin typeface="Arial"/>
              </a:rPr>
              <a:t>175 years.</a:t>
            </a:r>
          </a:p>
          <a:p>
            <a:pPr algn="l" marL="539749" indent="-269875" lvl="1">
              <a:lnSpc>
                <a:spcPts val="3499"/>
              </a:lnSpc>
              <a:buAutoNum type="arabicPeriod" startAt="1"/>
            </a:pPr>
            <a:r>
              <a:rPr lang="en-US" sz="2499">
                <a:solidFill>
                  <a:srgbClr val="007A5E"/>
                </a:solidFill>
                <a:latin typeface="Arial"/>
              </a:rPr>
              <a:t>Traditionally, the three estates had one vote each. But there were far more members of the Third Estate than of the other two combined. The Third Estate representatives demanded that each representative get one vote each.</a:t>
            </a:r>
          </a:p>
          <a:p>
            <a:pPr algn="l" marL="539749" indent="-269875" lvl="1">
              <a:lnSpc>
                <a:spcPts val="3499"/>
              </a:lnSpc>
              <a:buAutoNum type="arabicPeriod" startAt="1"/>
            </a:pPr>
            <a:r>
              <a:rPr lang="en-US" sz="2499">
                <a:solidFill>
                  <a:srgbClr val="FF7900"/>
                </a:solidFill>
                <a:latin typeface="Arial"/>
              </a:rPr>
              <a:t>The oath taken (on the Versailles tennis courts) when the Third Estate declared itself the National Assembly and swore to continue meeting until the king agreed to a constitution for France.</a:t>
            </a:r>
          </a:p>
          <a:p>
            <a:pPr algn="l" marL="539749" indent="-269875" lvl="1">
              <a:lnSpc>
                <a:spcPts val="3499"/>
              </a:lnSpc>
              <a:buAutoNum type="arabicPeriod" startAt="1"/>
            </a:pPr>
            <a:r>
              <a:rPr lang="en-US" sz="2499">
                <a:solidFill>
                  <a:srgbClr val="CE1126"/>
                </a:solidFill>
                <a:latin typeface="Arial"/>
              </a:rPr>
              <a:t>The summer of 1789 saw food prices rise too high for ordinary people. There were also fears that the king would use the army to shut down the National Assembly.</a:t>
            </a:r>
          </a:p>
          <a:p>
            <a:pPr algn="l" marL="539749" indent="-269875" lvl="1">
              <a:lnSpc>
                <a:spcPts val="3499"/>
              </a:lnSpc>
              <a:buAutoNum type="arabicPeriod" startAt="1"/>
            </a:pPr>
            <a:r>
              <a:rPr lang="en-US" sz="2499">
                <a:solidFill>
                  <a:srgbClr val="21468B"/>
                </a:solidFill>
                <a:latin typeface="Arial"/>
              </a:rPr>
              <a:t>On 14 July, a Paris mob stormed the Bastille prison and executed the governor.</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F6FC6"/>
                  </a:solidFill>
                  <a:latin typeface="Arial"/>
                </a:rPr>
                <a:t>@MsDoorley</a:t>
              </a:r>
            </a:p>
          </p:txBody>
        </p:sp>
      </p:gr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418198"/>
            <a:ext cx="18288000" cy="1622424"/>
          </a:xfrm>
          <a:prstGeom prst="rect">
            <a:avLst/>
          </a:prstGeom>
        </p:spPr>
        <p:txBody>
          <a:bodyPr anchor="t" rtlCol="false" tIns="0" lIns="0" bIns="0" rIns="0">
            <a:spAutoFit/>
          </a:bodyPr>
          <a:lstStyle/>
          <a:p>
            <a:pPr algn="ctr">
              <a:lnSpc>
                <a:spcPts val="11900"/>
              </a:lnSpc>
            </a:pPr>
            <a:r>
              <a:rPr lang="en-US" sz="8500" spc="382">
                <a:solidFill>
                  <a:srgbClr val="004AAD"/>
                </a:solidFill>
                <a:latin typeface="Arial Bold"/>
              </a:rPr>
              <a:t>13.3: REVOLUTION IN FRANCE</a:t>
            </a:r>
          </a:p>
        </p:txBody>
      </p:sp>
      <p:sp>
        <p:nvSpPr>
          <p:cNvPr name="TextBox 9" id="9"/>
          <p:cNvSpPr txBox="true"/>
          <p:nvPr/>
        </p:nvSpPr>
        <p:spPr>
          <a:xfrm rot="0">
            <a:off x="351801" y="3778560"/>
            <a:ext cx="17584398" cy="1263650"/>
          </a:xfrm>
          <a:prstGeom prst="rect">
            <a:avLst/>
          </a:prstGeom>
        </p:spPr>
        <p:txBody>
          <a:bodyPr anchor="t" rtlCol="false" tIns="0" lIns="0" bIns="0" rIns="0">
            <a:spAutoFit/>
          </a:bodyPr>
          <a:lstStyle/>
          <a:p>
            <a:pPr algn="ctr">
              <a:lnSpc>
                <a:spcPts val="9775"/>
              </a:lnSpc>
            </a:pPr>
            <a:r>
              <a:rPr lang="en-US" sz="8500" spc="2550">
                <a:solidFill>
                  <a:srgbClr val="FFFFFF"/>
                </a:solidFill>
                <a:latin typeface="Daydream"/>
              </a:rPr>
              <a:t>13.3: revolution in france</a:t>
            </a:r>
          </a:p>
        </p:txBody>
      </p:sp>
      <p:sp>
        <p:nvSpPr>
          <p:cNvPr name="TextBox 10" id="10"/>
          <p:cNvSpPr txBox="true"/>
          <p:nvPr/>
        </p:nvSpPr>
        <p:spPr>
          <a:xfrm rot="0">
            <a:off x="15764189" y="-14772"/>
            <a:ext cx="2078333"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13</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1756 to 1783</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The Reforms of the National Assembly</a:t>
            </a:r>
          </a:p>
        </p:txBody>
      </p:sp>
      <p:sp>
        <p:nvSpPr>
          <p:cNvPr name="TextBox 11" id="11"/>
          <p:cNvSpPr txBox="true"/>
          <p:nvPr/>
        </p:nvSpPr>
        <p:spPr>
          <a:xfrm rot="0">
            <a:off x="1028700" y="1911350"/>
            <a:ext cx="15609955" cy="7051675"/>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Events at the Bastille inspired the middle class, peasants and labourers around France to take action. </a:t>
            </a:r>
            <a:r>
              <a:rPr lang="en-US" sz="2500">
                <a:solidFill>
                  <a:srgbClr val="000000"/>
                </a:solidFill>
                <a:latin typeface="Arial"/>
              </a:rPr>
              <a:t>Nobles’ and bishops’ houses were attacked and many of them fled abroad. The National Assembly also acted by passing sweeping reforms:</a:t>
            </a:r>
          </a:p>
          <a:p>
            <a:pPr algn="just" marL="539753" indent="-269876" lvl="1">
              <a:lnSpc>
                <a:spcPts val="3500"/>
              </a:lnSpc>
              <a:buFont typeface="Arial"/>
              <a:buChar char="•"/>
            </a:pPr>
            <a:r>
              <a:rPr lang="en-US" sz="2500">
                <a:solidFill>
                  <a:srgbClr val="000000"/>
                </a:solidFill>
                <a:latin typeface="Arial"/>
              </a:rPr>
              <a:t>They </a:t>
            </a:r>
            <a:r>
              <a:rPr lang="en-US" sz="2500">
                <a:solidFill>
                  <a:srgbClr val="000000"/>
                </a:solidFill>
                <a:latin typeface="Arial Bold"/>
              </a:rPr>
              <a:t>abolished the feudal system </a:t>
            </a:r>
            <a:r>
              <a:rPr lang="en-US" sz="2500">
                <a:solidFill>
                  <a:srgbClr val="000000"/>
                </a:solidFill>
                <a:latin typeface="Arial"/>
              </a:rPr>
              <a:t>– all privileges of the nobility and their titles seized to exist. Everyone in France were now ‘</a:t>
            </a:r>
            <a:r>
              <a:rPr lang="en-US" sz="2500">
                <a:solidFill>
                  <a:srgbClr val="000000"/>
                </a:solidFill>
                <a:latin typeface="Arial Bold"/>
              </a:rPr>
              <a:t>citizens</a:t>
            </a:r>
            <a:r>
              <a:rPr lang="en-US" sz="2500">
                <a:solidFill>
                  <a:srgbClr val="000000"/>
                </a:solidFill>
                <a:latin typeface="Arial"/>
              </a:rPr>
              <a:t>.</a:t>
            </a:r>
          </a:p>
          <a:p>
            <a:pPr algn="just" marL="539753" indent="-269876" lvl="1">
              <a:lnSpc>
                <a:spcPts val="3500"/>
              </a:lnSpc>
              <a:buFont typeface="Arial"/>
              <a:buChar char="•"/>
            </a:pPr>
            <a:r>
              <a:rPr lang="en-US" sz="2500">
                <a:solidFill>
                  <a:srgbClr val="000000"/>
                </a:solidFill>
                <a:latin typeface="Arial Bold"/>
              </a:rPr>
              <a:t>The</a:t>
            </a:r>
            <a:r>
              <a:rPr lang="en-US" sz="2500">
                <a:solidFill>
                  <a:srgbClr val="000000"/>
                </a:solidFill>
                <a:latin typeface="Arial"/>
              </a:rPr>
              <a:t> </a:t>
            </a:r>
            <a:r>
              <a:rPr lang="en-US" sz="2500">
                <a:solidFill>
                  <a:srgbClr val="000000"/>
                </a:solidFill>
                <a:latin typeface="Arial Bold"/>
              </a:rPr>
              <a:t>Declaration of the Rights of Man and of the Citizen </a:t>
            </a:r>
            <a:r>
              <a:rPr lang="en-US" sz="2500">
                <a:solidFill>
                  <a:srgbClr val="000000"/>
                </a:solidFill>
                <a:latin typeface="Arial"/>
              </a:rPr>
              <a:t>was passed in 1789; this document would eventually lead to the modern document, the </a:t>
            </a:r>
            <a:r>
              <a:rPr lang="en-US" sz="2500">
                <a:solidFill>
                  <a:srgbClr val="000000"/>
                </a:solidFill>
                <a:latin typeface="Arial Bold Italics"/>
              </a:rPr>
              <a:t>Universal Declaration of Human Rights</a:t>
            </a:r>
            <a:r>
              <a:rPr lang="en-US" sz="2500">
                <a:solidFill>
                  <a:srgbClr val="000000"/>
                </a:solidFill>
                <a:latin typeface="Arial"/>
              </a:rPr>
              <a:t>. This declared that: </a:t>
            </a:r>
          </a:p>
          <a:p>
            <a:pPr algn="just" marL="1079505" indent="-359835" lvl="2">
              <a:lnSpc>
                <a:spcPts val="3500"/>
              </a:lnSpc>
              <a:buFont typeface="Arial"/>
              <a:buChar char="⚬"/>
            </a:pPr>
            <a:r>
              <a:rPr lang="en-US" sz="2500">
                <a:solidFill>
                  <a:srgbClr val="000000"/>
                </a:solidFill>
                <a:latin typeface="Arial"/>
              </a:rPr>
              <a:t>All men are “born free and equal”</a:t>
            </a:r>
          </a:p>
          <a:p>
            <a:pPr algn="just" marL="1079505" indent="-359835" lvl="2">
              <a:lnSpc>
                <a:spcPts val="3500"/>
              </a:lnSpc>
              <a:buFont typeface="Arial"/>
              <a:buChar char="⚬"/>
            </a:pPr>
            <a:r>
              <a:rPr lang="en-US" sz="2500">
                <a:solidFill>
                  <a:srgbClr val="000000"/>
                </a:solidFill>
                <a:latin typeface="Arial"/>
              </a:rPr>
              <a:t>All citizens have the right to </a:t>
            </a:r>
            <a:r>
              <a:rPr lang="en-US" sz="2500">
                <a:solidFill>
                  <a:srgbClr val="000000"/>
                </a:solidFill>
                <a:latin typeface="Arial"/>
              </a:rPr>
              <a:t>“liberty, property, security and resistance to oppression."</a:t>
            </a:r>
          </a:p>
          <a:p>
            <a:pPr algn="just" marL="1079505" indent="-359835" lvl="2">
              <a:lnSpc>
                <a:spcPts val="3500"/>
              </a:lnSpc>
              <a:buFont typeface="Arial"/>
              <a:buChar char="⚬"/>
            </a:pPr>
            <a:r>
              <a:rPr lang="en-US" sz="2500">
                <a:solidFill>
                  <a:srgbClr val="000000"/>
                </a:solidFill>
                <a:latin typeface="Arial"/>
              </a:rPr>
              <a:t>That </a:t>
            </a:r>
            <a:r>
              <a:rPr lang="en-US" sz="2500">
                <a:solidFill>
                  <a:srgbClr val="000000"/>
                </a:solidFill>
                <a:latin typeface="Arial"/>
              </a:rPr>
              <a:t>“all sovereignty resides in the nation.”</a:t>
            </a:r>
          </a:p>
          <a:p>
            <a:pPr algn="just" marL="1079505" indent="-359835" lvl="2">
              <a:lnSpc>
                <a:spcPts val="3500"/>
              </a:lnSpc>
              <a:buFont typeface="Arial"/>
              <a:buChar char="⚬"/>
            </a:pPr>
            <a:r>
              <a:rPr lang="en-US" sz="2500">
                <a:solidFill>
                  <a:srgbClr val="000000"/>
                </a:solidFill>
                <a:latin typeface="Arial"/>
              </a:rPr>
              <a:t>All citizens are equal before the law.</a:t>
            </a:r>
          </a:p>
          <a:p>
            <a:pPr algn="just" marL="1079505" indent="-359835" lvl="2">
              <a:lnSpc>
                <a:spcPts val="3500"/>
              </a:lnSpc>
              <a:buFont typeface="Arial"/>
              <a:buChar char="⚬"/>
            </a:pPr>
            <a:r>
              <a:rPr lang="en-US" sz="2500">
                <a:solidFill>
                  <a:srgbClr val="000000"/>
                </a:solidFill>
                <a:latin typeface="Arial"/>
              </a:rPr>
              <a:t>Everyone has the freedom to speak, write and print what they want. </a:t>
            </a:r>
          </a:p>
          <a:p>
            <a:pPr algn="just" marL="539753" indent="-269876" lvl="1">
              <a:lnSpc>
                <a:spcPts val="3500"/>
              </a:lnSpc>
              <a:buFont typeface="Arial"/>
              <a:buChar char="•"/>
            </a:pPr>
            <a:r>
              <a:rPr lang="en-US" sz="2500">
                <a:solidFill>
                  <a:srgbClr val="000000"/>
                </a:solidFill>
                <a:latin typeface="Arial"/>
              </a:rPr>
              <a:t>T</a:t>
            </a:r>
            <a:r>
              <a:rPr lang="en-US" sz="2500">
                <a:solidFill>
                  <a:srgbClr val="000000"/>
                </a:solidFill>
                <a:latin typeface="Arial Bold"/>
              </a:rPr>
              <a:t>he Civil Constitution of the Clergy </a:t>
            </a:r>
            <a:r>
              <a:rPr lang="en-US" sz="2500">
                <a:solidFill>
                  <a:srgbClr val="000000"/>
                </a:solidFill>
                <a:latin typeface="Arial"/>
              </a:rPr>
              <a:t>was also passed; this abolished tithes and seized all Church property for the state. All clergy were required to take an oath of loyalty to the revolution, going as far as to remove the Pope’s power over the French Church. This law turned many devout Catholics against the Revolution. </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28700" y="2327275"/>
            <a:ext cx="5074618" cy="6780959"/>
          </a:xfrm>
          <a:custGeom>
            <a:avLst/>
            <a:gdLst/>
            <a:ahLst/>
            <a:cxnLst/>
            <a:rect r="r" b="b" t="t" l="l"/>
            <a:pathLst>
              <a:path h="6780959" w="5074618">
                <a:moveTo>
                  <a:pt x="0" y="0"/>
                </a:moveTo>
                <a:lnTo>
                  <a:pt x="5074618" y="0"/>
                </a:lnTo>
                <a:lnTo>
                  <a:pt x="5074618" y="6780959"/>
                </a:lnTo>
                <a:lnTo>
                  <a:pt x="0" y="6780959"/>
                </a:lnTo>
                <a:lnTo>
                  <a:pt x="0" y="0"/>
                </a:lnTo>
                <a:close/>
              </a:path>
            </a:pathLst>
          </a:custGeom>
          <a:blipFill>
            <a:blip r:embed="rId6"/>
            <a:stretch>
              <a:fillRect l="0" t="0" r="0" b="0"/>
            </a:stretch>
          </a:blipFill>
        </p:spPr>
      </p:sp>
      <p:sp>
        <p:nvSpPr>
          <p:cNvPr name="TextBox 11" id="11"/>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Olympe de Gouges, 1748-1793</a:t>
            </a:r>
          </a:p>
        </p:txBody>
      </p:sp>
      <p:sp>
        <p:nvSpPr>
          <p:cNvPr name="TextBox 12" id="12"/>
          <p:cNvSpPr txBox="true"/>
          <p:nvPr/>
        </p:nvSpPr>
        <p:spPr>
          <a:xfrm rot="0">
            <a:off x="6598618" y="2222500"/>
            <a:ext cx="10119243" cy="66135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Olympe de Gouges was a writer and activist during the French Revolution. After the death of her husband, she moved to Paris and vowed never to marry again. There she became active in political causes and hosted salons (social gatherings) for prominent radical politicians and thinkers. She wrote and campaigned on issues from road improvement to divorce, maternity hospitals, the abolition of slavery, and the rights of orphaned children and of unmarried mothers. In 1791, as a reply to The Declaration of the Rights of Man and of the [Male] Citizen, she published </a:t>
            </a:r>
            <a:r>
              <a:rPr lang="en-US" sz="2500">
                <a:solidFill>
                  <a:srgbClr val="000000"/>
                </a:solidFill>
                <a:latin typeface="Arial Italics"/>
              </a:rPr>
              <a:t>The Declaration of the Rights of Woman and of the [Female] Citizen</a:t>
            </a:r>
            <a:r>
              <a:rPr lang="en-US" sz="2500">
                <a:solidFill>
                  <a:srgbClr val="000000"/>
                </a:solidFill>
                <a:latin typeface="Arial"/>
              </a:rPr>
              <a:t>, in which she argued that women have the same rights as men. She wrote on behalf of the more moderate groups in the National Assembly and she was arrested and executed by guillotine in July 1793 as part of the Reign of Terror. Her writings were widely read after her death and she is considered to be France's first feminist writer. </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5" id="15"/>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1317417" y="2206624"/>
            <a:ext cx="5321238" cy="7480581"/>
          </a:xfrm>
          <a:custGeom>
            <a:avLst/>
            <a:gdLst/>
            <a:ahLst/>
            <a:cxnLst/>
            <a:rect r="r" b="b" t="t" l="l"/>
            <a:pathLst>
              <a:path h="7480581" w="5321238">
                <a:moveTo>
                  <a:pt x="0" y="0"/>
                </a:moveTo>
                <a:lnTo>
                  <a:pt x="5321238" y="0"/>
                </a:lnTo>
                <a:lnTo>
                  <a:pt x="5321238" y="7480581"/>
                </a:lnTo>
                <a:lnTo>
                  <a:pt x="0" y="7480581"/>
                </a:lnTo>
                <a:lnTo>
                  <a:pt x="0" y="0"/>
                </a:lnTo>
                <a:close/>
              </a:path>
            </a:pathLst>
          </a:custGeom>
          <a:blipFill>
            <a:blip r:embed="rId6"/>
            <a:stretch>
              <a:fillRect l="-4793" t="-3420" r="-3344" b="-2432"/>
            </a:stretch>
          </a:blipFill>
        </p:spPr>
      </p:sp>
      <p:sp>
        <p:nvSpPr>
          <p:cNvPr name="TextBox 11" id="11"/>
          <p:cNvSpPr txBox="true"/>
          <p:nvPr/>
        </p:nvSpPr>
        <p:spPr>
          <a:xfrm rot="0">
            <a:off x="1028700" y="2082799"/>
            <a:ext cx="9983917"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aims of the revolutionaries were summed up in the slogan ‘</a:t>
            </a:r>
            <a:r>
              <a:rPr lang="en-US" sz="3000">
                <a:solidFill>
                  <a:srgbClr val="000000"/>
                </a:solidFill>
                <a:latin typeface="Arial Bold"/>
              </a:rPr>
              <a:t>Liberté</a:t>
            </a:r>
            <a:r>
              <a:rPr lang="en-US" sz="3000">
                <a:solidFill>
                  <a:srgbClr val="000000"/>
                </a:solidFill>
                <a:latin typeface="Arial"/>
              </a:rPr>
              <a:t>, </a:t>
            </a:r>
            <a:r>
              <a:rPr lang="en-US" sz="3000">
                <a:solidFill>
                  <a:srgbClr val="000000"/>
                </a:solidFill>
                <a:latin typeface="Arial Bold"/>
              </a:rPr>
              <a:t>Égalite</a:t>
            </a:r>
            <a:r>
              <a:rPr lang="en-US" sz="3000">
                <a:solidFill>
                  <a:srgbClr val="000000"/>
                </a:solidFill>
                <a:latin typeface="Arial"/>
              </a:rPr>
              <a:t>, </a:t>
            </a:r>
            <a:r>
              <a:rPr lang="en-US" sz="3000">
                <a:solidFill>
                  <a:srgbClr val="000000"/>
                </a:solidFill>
                <a:latin typeface="Arial Bold"/>
              </a:rPr>
              <a:t>Fraternité</a:t>
            </a:r>
            <a:r>
              <a:rPr lang="en-US" sz="3000">
                <a:solidFill>
                  <a:srgbClr val="000000"/>
                </a:solidFill>
                <a:latin typeface="Arial"/>
              </a:rPr>
              <a:t>’</a:t>
            </a:r>
          </a:p>
          <a:p>
            <a:pPr algn="l" marL="647700" indent="-323850" lvl="1">
              <a:lnSpc>
                <a:spcPts val="4200"/>
              </a:lnSpc>
              <a:buFont typeface="Arial"/>
              <a:buChar char="•"/>
            </a:pPr>
            <a:r>
              <a:rPr lang="en-US" sz="3000">
                <a:solidFill>
                  <a:srgbClr val="000000"/>
                </a:solidFill>
                <a:latin typeface="Arial Bold"/>
              </a:rPr>
              <a:t>Liberty</a:t>
            </a:r>
            <a:r>
              <a:rPr lang="en-US" sz="3000">
                <a:solidFill>
                  <a:srgbClr val="000000"/>
                </a:solidFill>
                <a:latin typeface="Arial"/>
              </a:rPr>
              <a:t>: all men are free.</a:t>
            </a:r>
          </a:p>
          <a:p>
            <a:pPr algn="l" marL="647700" indent="-323850" lvl="1">
              <a:lnSpc>
                <a:spcPts val="4200"/>
              </a:lnSpc>
              <a:buFont typeface="Arial"/>
              <a:buChar char="•"/>
            </a:pPr>
            <a:r>
              <a:rPr lang="en-US" sz="3000">
                <a:solidFill>
                  <a:srgbClr val="000000"/>
                </a:solidFill>
                <a:latin typeface="Arial Bold"/>
              </a:rPr>
              <a:t>Equality</a:t>
            </a:r>
            <a:r>
              <a:rPr lang="en-US" sz="3000">
                <a:solidFill>
                  <a:srgbClr val="000000"/>
                </a:solidFill>
                <a:latin typeface="Arial"/>
              </a:rPr>
              <a:t>: all men are equal.</a:t>
            </a:r>
          </a:p>
          <a:p>
            <a:pPr algn="l" marL="647700" indent="-323850" lvl="1">
              <a:lnSpc>
                <a:spcPts val="4200"/>
              </a:lnSpc>
              <a:buFont typeface="Arial"/>
              <a:buChar char="•"/>
            </a:pPr>
            <a:r>
              <a:rPr lang="en-US" sz="3000">
                <a:solidFill>
                  <a:srgbClr val="000000"/>
                </a:solidFill>
                <a:latin typeface="Arial Bold"/>
              </a:rPr>
              <a:t>Fraternity</a:t>
            </a:r>
            <a:r>
              <a:rPr lang="en-US" sz="3000">
                <a:solidFill>
                  <a:srgbClr val="000000"/>
                </a:solidFill>
                <a:latin typeface="Arial"/>
              </a:rPr>
              <a:t>: all men should treat each other as brothers. </a:t>
            </a:r>
          </a:p>
          <a:p>
            <a:pPr algn="l">
              <a:lnSpc>
                <a:spcPts val="4200"/>
              </a:lnSpc>
            </a:pPr>
            <a:r>
              <a:rPr lang="en-US" sz="3000">
                <a:solidFill>
                  <a:srgbClr val="000000"/>
                </a:solidFill>
                <a:latin typeface="Arial"/>
              </a:rPr>
              <a:t>The revolutionaries also adopted a new flag for France. It became a </a:t>
            </a:r>
            <a:r>
              <a:rPr lang="en-US" sz="3000">
                <a:solidFill>
                  <a:srgbClr val="000000"/>
                </a:solidFill>
                <a:latin typeface="Arial Bold"/>
              </a:rPr>
              <a:t>tricolour with blue and red</a:t>
            </a:r>
            <a:r>
              <a:rPr lang="en-US" sz="3000">
                <a:solidFill>
                  <a:srgbClr val="000000"/>
                </a:solidFill>
                <a:latin typeface="Arial"/>
              </a:rPr>
              <a:t> (the colours of Paris) </a:t>
            </a:r>
            <a:r>
              <a:rPr lang="en-US" sz="3000">
                <a:solidFill>
                  <a:srgbClr val="000000"/>
                </a:solidFill>
                <a:latin typeface="Arial Bold"/>
              </a:rPr>
              <a:t>on either side of the white</a:t>
            </a:r>
            <a:r>
              <a:rPr lang="en-US" sz="3000">
                <a:solidFill>
                  <a:srgbClr val="000000"/>
                </a:solidFill>
                <a:latin typeface="Arial"/>
              </a:rPr>
              <a:t> of the royal family. This was to symbolise that the people were now dominant over royalty. </a:t>
            </a:r>
          </a:p>
        </p:txBody>
      </p:sp>
      <p:sp>
        <p:nvSpPr>
          <p:cNvPr name="TextBox 12" id="12"/>
          <p:cNvSpPr txBox="true"/>
          <p:nvPr/>
        </p:nvSpPr>
        <p:spPr>
          <a:xfrm rot="0">
            <a:off x="1028700" y="723900"/>
            <a:ext cx="15609955" cy="1520830"/>
          </a:xfrm>
          <a:prstGeom prst="rect">
            <a:avLst/>
          </a:prstGeom>
        </p:spPr>
        <p:txBody>
          <a:bodyPr anchor="t" rtlCol="false" tIns="0" lIns="0" bIns="0" rIns="0">
            <a:spAutoFit/>
          </a:bodyPr>
          <a:lstStyle/>
          <a:p>
            <a:pPr algn="l">
              <a:lnSpc>
                <a:spcPts val="11199"/>
              </a:lnSpc>
            </a:pPr>
            <a:r>
              <a:rPr lang="en-US" sz="7999">
                <a:solidFill>
                  <a:srgbClr val="004AAD"/>
                </a:solidFill>
                <a:latin typeface="Arial Bold"/>
              </a:rPr>
              <a:t>Symbols of the revolution</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9329219" y="2880232"/>
            <a:ext cx="7424822" cy="4526536"/>
          </a:xfrm>
          <a:custGeom>
            <a:avLst/>
            <a:gdLst/>
            <a:ahLst/>
            <a:cxnLst/>
            <a:rect r="r" b="b" t="t" l="l"/>
            <a:pathLst>
              <a:path h="4526536" w="7424822">
                <a:moveTo>
                  <a:pt x="0" y="0"/>
                </a:moveTo>
                <a:lnTo>
                  <a:pt x="7424822" y="0"/>
                </a:lnTo>
                <a:lnTo>
                  <a:pt x="7424822" y="4526536"/>
                </a:lnTo>
                <a:lnTo>
                  <a:pt x="0" y="4526536"/>
                </a:lnTo>
                <a:lnTo>
                  <a:pt x="0" y="0"/>
                </a:lnTo>
                <a:close/>
              </a:path>
            </a:pathLst>
          </a:custGeom>
          <a:blipFill>
            <a:blip r:embed="rId6"/>
            <a:stretch>
              <a:fillRect l="-1842" t="-4290" r="-1311" b="-4508"/>
            </a:stretch>
          </a:blipFill>
        </p:spPr>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Flight to Varennes</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4" id="14"/>
          <p:cNvSpPr txBox="true"/>
          <p:nvPr/>
        </p:nvSpPr>
        <p:spPr>
          <a:xfrm rot="0">
            <a:off x="1028700" y="2139949"/>
            <a:ext cx="8115300" cy="7489825"/>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Many people in Paris feared the King and Queen were opposed to the revolution and would try to reverse it. </a:t>
            </a:r>
            <a:r>
              <a:rPr lang="en-US" sz="2500">
                <a:solidFill>
                  <a:srgbClr val="000000"/>
                </a:solidFill>
                <a:latin typeface="Arial"/>
              </a:rPr>
              <a:t>In October 1789, thousands of ordinary working women of Paris armed themselves and marched the six hours to Versailles. They forced the royal family to return to Paris where they were confined to the </a:t>
            </a:r>
            <a:r>
              <a:rPr lang="en-US" sz="2500">
                <a:solidFill>
                  <a:srgbClr val="000000"/>
                </a:solidFill>
                <a:latin typeface="Arial Bold"/>
              </a:rPr>
              <a:t>Tuileries Palace</a:t>
            </a:r>
            <a:r>
              <a:rPr lang="en-US" sz="2500">
                <a:solidFill>
                  <a:srgbClr val="000000"/>
                </a:solidFill>
                <a:latin typeface="Arial"/>
              </a:rPr>
              <a:t>. Louis wanted the support of other European monarchs to crush the revolution; no monarch wanted these revolutionary ideas to spread to their countries. </a:t>
            </a:r>
            <a:r>
              <a:rPr lang="en-US" sz="2500">
                <a:solidFill>
                  <a:srgbClr val="000000"/>
                </a:solidFill>
                <a:latin typeface="Arial"/>
              </a:rPr>
              <a:t>Louis looked to his brother-in-law, </a:t>
            </a:r>
            <a:r>
              <a:rPr lang="en-US" sz="2500">
                <a:solidFill>
                  <a:srgbClr val="000000"/>
                </a:solidFill>
                <a:latin typeface="Arial Bold"/>
              </a:rPr>
              <a:t>Emperor Leopold of Austria</a:t>
            </a:r>
            <a:r>
              <a:rPr lang="en-US" sz="2500">
                <a:solidFill>
                  <a:srgbClr val="000000"/>
                </a:solidFill>
                <a:latin typeface="Arial"/>
              </a:rPr>
              <a:t>, for help. He planned to escape to the Austrian-controlled Netherlands (modern Belgium) with his family. In June 1791, Louis and Marie Antoinette slipped out of Paris disguised as servants. They were caught near the border, at the town of </a:t>
            </a:r>
            <a:r>
              <a:rPr lang="en-US" sz="2500">
                <a:solidFill>
                  <a:srgbClr val="000000"/>
                </a:solidFill>
                <a:latin typeface="Arial Bold"/>
              </a:rPr>
              <a:t>Varennes</a:t>
            </a:r>
            <a:r>
              <a:rPr lang="en-US" sz="2500">
                <a:solidFill>
                  <a:srgbClr val="000000"/>
                </a:solidFill>
                <a:latin typeface="Arial"/>
              </a:rPr>
              <a:t>. Many people were convinced the king was conspiring with foreign powers against his own people and he was stripped of most of his powers. </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War With Austria</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3" id="13"/>
          <p:cNvSpPr txBox="true"/>
          <p:nvPr/>
        </p:nvSpPr>
        <p:spPr>
          <a:xfrm rot="0">
            <a:off x="1028700" y="2120899"/>
            <a:ext cx="1560995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Austria was seen as the main foreign threat. </a:t>
            </a:r>
            <a:r>
              <a:rPr lang="en-US" sz="3000">
                <a:solidFill>
                  <a:srgbClr val="000000"/>
                </a:solidFill>
                <a:latin typeface="Arial"/>
              </a:rPr>
              <a:t>The National Assembly declared war on Austria in April 1792 in an attempt to strike before the Austrians were ready to attack them. The French forces that were ill-prepared. Many army officers (who were nobles) had fled and the army lacked good leaders.</a:t>
            </a:r>
          </a:p>
          <a:p>
            <a:pPr algn="l">
              <a:lnSpc>
                <a:spcPts val="4200"/>
              </a:lnSpc>
            </a:pPr>
            <a:r>
              <a:rPr lang="en-US" sz="3000">
                <a:solidFill>
                  <a:srgbClr val="000000"/>
                </a:solidFill>
                <a:latin typeface="Arial"/>
              </a:rPr>
              <a:t>The Austrians were joined by the Prussians, winning several victories over the French. </a:t>
            </a:r>
            <a:r>
              <a:rPr lang="en-US" sz="3000">
                <a:solidFill>
                  <a:srgbClr val="000000"/>
                </a:solidFill>
                <a:latin typeface="Arial"/>
              </a:rPr>
              <a:t>The sans-culottes of Paris suspected King Louis of helping France’s enemies. In August, they stormed the Tuileries Palace. The royal family was imprisoned by the National Assembly. </a:t>
            </a:r>
          </a:p>
          <a:p>
            <a:pPr algn="l">
              <a:lnSpc>
                <a:spcPts val="4200"/>
              </a:lnSpc>
            </a:pPr>
            <a:r>
              <a:rPr lang="en-US" sz="3000">
                <a:solidFill>
                  <a:srgbClr val="000000"/>
                </a:solidFill>
                <a:latin typeface="Arial"/>
              </a:rPr>
              <a:t>French fortunes in the war improved after appeal was made to the people to save the revolution. Huge numbers joined the army, overwhelming the invaders on the battlefield.</a:t>
            </a:r>
          </a:p>
          <a:p>
            <a:pPr algn="l">
              <a:lnSpc>
                <a:spcPts val="4200"/>
              </a:lnSpc>
            </a:pPr>
            <a:r>
              <a:rPr lang="en-US" sz="3000">
                <a:solidFill>
                  <a:srgbClr val="000000"/>
                </a:solidFill>
                <a:latin typeface="Arial"/>
              </a:rPr>
              <a:t>The sans-culottes demanded more radical reforms. In September 1792, the new National Convention declared France a </a:t>
            </a:r>
            <a:r>
              <a:rPr lang="en-US" sz="3000">
                <a:solidFill>
                  <a:srgbClr val="000000"/>
                </a:solidFill>
                <a:latin typeface="Arial Bold"/>
              </a:rPr>
              <a:t>republic</a:t>
            </a:r>
            <a:r>
              <a:rPr lang="en-US" sz="3000">
                <a:solidFill>
                  <a:srgbClr val="000000"/>
                </a:solidFill>
                <a:latin typeface="Arial"/>
              </a:rPr>
              <a:t> (</a:t>
            </a:r>
            <a:r>
              <a:rPr lang="en-US" sz="3000" u="sng">
                <a:solidFill>
                  <a:srgbClr val="000000"/>
                </a:solidFill>
                <a:latin typeface="Arial"/>
              </a:rPr>
              <a:t>a type of government without a king, where the people were sovereign</a:t>
            </a:r>
            <a:r>
              <a:rPr lang="en-US" sz="3000">
                <a:solidFill>
                  <a:srgbClr val="000000"/>
                </a:solidFill>
                <a:latin typeface="Arial"/>
              </a:rPr>
              <a:t>). During the celebrations, mobs broke into various Paris prisons and executed 1,000 ‘</a:t>
            </a:r>
            <a:r>
              <a:rPr lang="en-US" sz="3000">
                <a:solidFill>
                  <a:srgbClr val="000000"/>
                </a:solidFill>
                <a:latin typeface="Arial Bold"/>
              </a:rPr>
              <a:t>enemies of the revolution</a:t>
            </a:r>
            <a:r>
              <a:rPr lang="en-US" sz="3000">
                <a:solidFill>
                  <a:srgbClr val="000000"/>
                </a:solidFill>
                <a:latin typeface="Arial"/>
              </a:rPr>
              <a:t>’ during the </a:t>
            </a:r>
            <a:r>
              <a:rPr lang="en-US" sz="3000">
                <a:solidFill>
                  <a:srgbClr val="000000"/>
                </a:solidFill>
                <a:latin typeface="Arial Bold"/>
              </a:rPr>
              <a:t>September</a:t>
            </a:r>
            <a:r>
              <a:rPr lang="en-US" sz="3000">
                <a:solidFill>
                  <a:srgbClr val="000000"/>
                </a:solidFill>
                <a:latin typeface="Arial"/>
              </a:rPr>
              <a:t> </a:t>
            </a:r>
            <a:r>
              <a:rPr lang="en-US" sz="3000">
                <a:solidFill>
                  <a:srgbClr val="000000"/>
                </a:solidFill>
                <a:latin typeface="Arial Bold"/>
              </a:rPr>
              <a:t>Massacres</a:t>
            </a:r>
            <a:r>
              <a:rPr lang="en-US" sz="3000">
                <a:solidFill>
                  <a:srgbClr val="000000"/>
                </a:solidFill>
                <a:latin typeface="Arial"/>
              </a:rPr>
              <a:t>. </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grpSp>
        <p:nvGrpSpPr>
          <p:cNvPr name="Group 10" id="10"/>
          <p:cNvGrpSpPr/>
          <p:nvPr/>
        </p:nvGrpSpPr>
        <p:grpSpPr>
          <a:xfrm rot="0">
            <a:off x="6034125" y="6082325"/>
            <a:ext cx="6219750" cy="3043108"/>
            <a:chOff x="0" y="0"/>
            <a:chExt cx="8293000" cy="4057477"/>
          </a:xfrm>
        </p:grpSpPr>
        <p:grpSp>
          <p:nvGrpSpPr>
            <p:cNvPr name="Group 11" id="11"/>
            <p:cNvGrpSpPr/>
            <p:nvPr/>
          </p:nvGrpSpPr>
          <p:grpSpPr>
            <a:xfrm rot="0">
              <a:off x="0" y="0"/>
              <a:ext cx="8293000" cy="4057477"/>
              <a:chOff x="0" y="0"/>
              <a:chExt cx="1777976" cy="869902"/>
            </a:xfrm>
          </p:grpSpPr>
          <p:sp>
            <p:nvSpPr>
              <p:cNvPr name="Freeform 12" id="12"/>
              <p:cNvSpPr/>
              <p:nvPr/>
            </p:nvSpPr>
            <p:spPr>
              <a:xfrm flipH="false" flipV="false" rot="0">
                <a:off x="0" y="0"/>
                <a:ext cx="1777976" cy="869902"/>
              </a:xfrm>
              <a:custGeom>
                <a:avLst/>
                <a:gdLst/>
                <a:ahLst/>
                <a:cxnLst/>
                <a:rect r="r" b="b" t="t" l="l"/>
                <a:pathLst>
                  <a:path h="869902" w="1777976">
                    <a:moveTo>
                      <a:pt x="0" y="0"/>
                    </a:moveTo>
                    <a:lnTo>
                      <a:pt x="1777976" y="0"/>
                    </a:lnTo>
                    <a:lnTo>
                      <a:pt x="1777976" y="869902"/>
                    </a:lnTo>
                    <a:lnTo>
                      <a:pt x="0" y="869902"/>
                    </a:lnTo>
                    <a:close/>
                  </a:path>
                </a:pathLst>
              </a:custGeom>
              <a:solidFill>
                <a:srgbClr val="55C9FE"/>
              </a:solidFill>
              <a:ln w="38100" cap="sq">
                <a:solidFill>
                  <a:srgbClr val="004AAD"/>
                </a:solidFill>
                <a:prstDash val="solid"/>
                <a:miter/>
              </a:ln>
            </p:spPr>
          </p:sp>
          <p:sp>
            <p:nvSpPr>
              <p:cNvPr name="TextBox 13" id="13"/>
              <p:cNvSpPr txBox="true"/>
              <p:nvPr/>
            </p:nvSpPr>
            <p:spPr>
              <a:xfrm>
                <a:off x="0" y="-104775"/>
                <a:ext cx="1777976" cy="974677"/>
              </a:xfrm>
              <a:prstGeom prst="rect">
                <a:avLst/>
              </a:prstGeom>
            </p:spPr>
            <p:txBody>
              <a:bodyPr anchor="ctr" rtlCol="false" tIns="46804" lIns="46804" bIns="46804" rIns="46804"/>
              <a:lstStyle/>
              <a:p>
                <a:pPr algn="ctr">
                  <a:lnSpc>
                    <a:spcPts val="3500"/>
                  </a:lnSpc>
                </a:pPr>
              </a:p>
            </p:txBody>
          </p:sp>
        </p:grpSp>
        <p:sp>
          <p:nvSpPr>
            <p:cNvPr name="TextBox 14" id="14"/>
            <p:cNvSpPr txBox="true"/>
            <p:nvPr/>
          </p:nvSpPr>
          <p:spPr>
            <a:xfrm rot="0">
              <a:off x="212921" y="699982"/>
              <a:ext cx="4111815" cy="2467399"/>
            </a:xfrm>
            <a:prstGeom prst="rect">
              <a:avLst/>
            </a:prstGeom>
          </p:spPr>
          <p:txBody>
            <a:bodyPr anchor="t" rtlCol="false" tIns="0" lIns="0" bIns="0" rIns="0">
              <a:spAutoFit/>
            </a:bodyPr>
            <a:lstStyle/>
            <a:p>
              <a:pPr algn="just">
                <a:lnSpc>
                  <a:spcPts val="2060"/>
                </a:lnSpc>
              </a:pPr>
              <a:r>
                <a:rPr lang="en-US" sz="2000">
                  <a:solidFill>
                    <a:srgbClr val="0F6FC6"/>
                  </a:solidFill>
                  <a:latin typeface="Arial"/>
                </a:rPr>
                <a:t>The guillotine was originally invented as a more humane method of execution than hanging, but became a symbol of the brutality of the French Revolution. </a:t>
              </a:r>
            </a:p>
          </p:txBody>
        </p:sp>
        <p:sp>
          <p:nvSpPr>
            <p:cNvPr name="TextBox 15" id="15"/>
            <p:cNvSpPr txBox="true"/>
            <p:nvPr/>
          </p:nvSpPr>
          <p:spPr>
            <a:xfrm rot="0">
              <a:off x="212921" y="158898"/>
              <a:ext cx="4111815" cy="570402"/>
            </a:xfrm>
            <a:prstGeom prst="rect">
              <a:avLst/>
            </a:prstGeom>
          </p:spPr>
          <p:txBody>
            <a:bodyPr anchor="t" rtlCol="false" tIns="0" lIns="0" bIns="0" rIns="0">
              <a:spAutoFit/>
            </a:bodyPr>
            <a:lstStyle/>
            <a:p>
              <a:pPr algn="ctr">
                <a:lnSpc>
                  <a:spcPts val="3179"/>
                </a:lnSpc>
              </a:pPr>
              <a:r>
                <a:rPr lang="en-US" sz="2503">
                  <a:solidFill>
                    <a:srgbClr val="004AAD"/>
                  </a:solidFill>
                  <a:latin typeface="Arial Bold Italics"/>
                </a:rPr>
                <a:t>Did you know?</a:t>
              </a:r>
            </a:p>
          </p:txBody>
        </p:sp>
        <p:sp>
          <p:nvSpPr>
            <p:cNvPr name="Freeform 16" id="16"/>
            <p:cNvSpPr/>
            <p:nvPr/>
          </p:nvSpPr>
          <p:spPr>
            <a:xfrm flipH="false" flipV="false" rot="0">
              <a:off x="4618270" y="312674"/>
              <a:ext cx="3426750" cy="3432129"/>
            </a:xfrm>
            <a:custGeom>
              <a:avLst/>
              <a:gdLst/>
              <a:ahLst/>
              <a:cxnLst/>
              <a:rect r="r" b="b" t="t" l="l"/>
              <a:pathLst>
                <a:path h="3432129" w="3426750">
                  <a:moveTo>
                    <a:pt x="0" y="0"/>
                  </a:moveTo>
                  <a:lnTo>
                    <a:pt x="3426750" y="0"/>
                  </a:lnTo>
                  <a:lnTo>
                    <a:pt x="3426750" y="3432129"/>
                  </a:lnTo>
                  <a:lnTo>
                    <a:pt x="0" y="3432129"/>
                  </a:lnTo>
                  <a:lnTo>
                    <a:pt x="0" y="0"/>
                  </a:lnTo>
                  <a:close/>
                </a:path>
              </a:pathLst>
            </a:custGeom>
            <a:blipFill>
              <a:blip r:embed="rId6"/>
              <a:stretch>
                <a:fillRect l="0" t="0" r="0" b="0"/>
              </a:stretch>
            </a:blipFill>
          </p:spPr>
        </p:sp>
      </p:grpSp>
      <p:sp>
        <p:nvSpPr>
          <p:cNvPr name="TextBox 17" id="1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execution of the King</a:t>
            </a:r>
          </a:p>
        </p:txBody>
      </p:sp>
      <p:sp>
        <p:nvSpPr>
          <p:cNvPr name="TextBox 18" id="1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9" id="1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20" id="20"/>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Documents found in a safe in the Tuileries Palace implied Louis had been working with France’s foreign enemies. He was tried by the Convention and found guilty by a small majority (387 to 334). He was executed at the </a:t>
            </a:r>
            <a:r>
              <a:rPr lang="en-US" sz="3000">
                <a:solidFill>
                  <a:srgbClr val="000000"/>
                </a:solidFill>
                <a:latin typeface="Arial Bold"/>
              </a:rPr>
              <a:t>guillotine</a:t>
            </a:r>
            <a:r>
              <a:rPr lang="en-US" sz="3000">
                <a:solidFill>
                  <a:srgbClr val="000000"/>
                </a:solidFill>
                <a:latin typeface="Arial"/>
              </a:rPr>
              <a:t> in January 1793. Nine months later, Marie Antoinette met the same fate. These executions outraged the rest of Europe; Britain, Spain and the Netherlands declared war on France. This crisis would lead to the coming to power of </a:t>
            </a:r>
            <a:r>
              <a:rPr lang="en-US" sz="3000">
                <a:solidFill>
                  <a:srgbClr val="000000"/>
                </a:solidFill>
                <a:latin typeface="Arial Bold"/>
              </a:rPr>
              <a:t>Maximillien Robespierre</a:t>
            </a:r>
            <a:r>
              <a:rPr lang="en-US" sz="3000">
                <a:solidFill>
                  <a:srgbClr val="000000"/>
                </a:solidFill>
                <a:latin typeface="Arial"/>
              </a:rPr>
              <a:t> and the </a:t>
            </a:r>
            <a:r>
              <a:rPr lang="en-US" sz="3000">
                <a:solidFill>
                  <a:srgbClr val="000000"/>
                </a:solidFill>
                <a:latin typeface="Arial Bold"/>
              </a:rPr>
              <a:t>Committee of Public Safety</a:t>
            </a:r>
            <a:r>
              <a:rPr lang="en-US" sz="3000">
                <a:solidFill>
                  <a:srgbClr val="000000"/>
                </a:solidFill>
                <a:latin typeface="Arial"/>
              </a:rPr>
              <a:t>.</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572214"/>
            <a:ext cx="16253460" cy="9142571"/>
          </a:xfrm>
          <a:custGeom>
            <a:avLst/>
            <a:gdLst/>
            <a:ahLst/>
            <a:cxnLst/>
            <a:rect r="r" b="b" t="t" l="l"/>
            <a:pathLst>
              <a:path h="9142571" w="16253460">
                <a:moveTo>
                  <a:pt x="0" y="0"/>
                </a:moveTo>
                <a:lnTo>
                  <a:pt x="16253460" y="0"/>
                </a:lnTo>
                <a:lnTo>
                  <a:pt x="16253460" y="9142572"/>
                </a:lnTo>
                <a:lnTo>
                  <a:pt x="0" y="9142572"/>
                </a:lnTo>
                <a:lnTo>
                  <a:pt x="0" y="0"/>
                </a:lnTo>
                <a:close/>
              </a:path>
            </a:pathLst>
          </a:custGeom>
          <a:blipFill>
            <a:blip r:embed="rId6"/>
            <a:stretch>
              <a:fillRect l="0" t="0" r="0" b="0"/>
            </a:stretch>
          </a:blipFill>
        </p:spPr>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Screenshots taken from Assassin's Creed Unity, historical fiction game by Ubisoft. </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572214"/>
            <a:ext cx="16253460" cy="9142571"/>
          </a:xfrm>
          <a:custGeom>
            <a:avLst/>
            <a:gdLst/>
            <a:ahLst/>
            <a:cxnLst/>
            <a:rect r="r" b="b" t="t" l="l"/>
            <a:pathLst>
              <a:path h="9142571" w="16253460">
                <a:moveTo>
                  <a:pt x="0" y="0"/>
                </a:moveTo>
                <a:lnTo>
                  <a:pt x="16253460" y="0"/>
                </a:lnTo>
                <a:lnTo>
                  <a:pt x="16253460" y="9142572"/>
                </a:lnTo>
                <a:lnTo>
                  <a:pt x="0" y="9142572"/>
                </a:lnTo>
                <a:lnTo>
                  <a:pt x="0" y="0"/>
                </a:lnTo>
                <a:close/>
              </a:path>
            </a:pathLst>
          </a:custGeom>
          <a:blipFill>
            <a:blip r:embed="rId6"/>
            <a:stretch>
              <a:fillRect l="0" t="0" r="0" b="0"/>
            </a:stretch>
          </a:blipFill>
        </p:spPr>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Screenshots taken from Assassin's Creed Unity, historical fiction game by Ubisoft.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Learning Outcomes</a:t>
            </a:r>
          </a:p>
        </p:txBody>
      </p:sp>
      <p:sp>
        <p:nvSpPr>
          <p:cNvPr name="TextBox 7" id="7"/>
          <p:cNvSpPr txBox="true"/>
          <p:nvPr/>
        </p:nvSpPr>
        <p:spPr>
          <a:xfrm rot="0">
            <a:off x="1028700" y="2111374"/>
            <a:ext cx="15609955" cy="4247515"/>
          </a:xfrm>
          <a:prstGeom prst="rect">
            <a:avLst/>
          </a:prstGeom>
        </p:spPr>
        <p:txBody>
          <a:bodyPr anchor="t" rtlCol="false" tIns="0" lIns="0" bIns="0" rIns="0">
            <a:spAutoFit/>
          </a:bodyPr>
          <a:lstStyle/>
          <a:p>
            <a:pPr algn="l">
              <a:lnSpc>
                <a:spcPts val="4759"/>
              </a:lnSpc>
            </a:pPr>
            <a:r>
              <a:rPr lang="en-US" sz="3399">
                <a:solidFill>
                  <a:srgbClr val="000000"/>
                </a:solidFill>
                <a:latin typeface="Arial Bold"/>
              </a:rPr>
              <a:t>3.3</a:t>
            </a:r>
            <a:r>
              <a:rPr lang="en-US" sz="3399">
                <a:solidFill>
                  <a:srgbClr val="000000"/>
                </a:solidFill>
                <a:latin typeface="Arial"/>
              </a:rPr>
              <a:t> </a:t>
            </a:r>
            <a:r>
              <a:rPr lang="en-US" sz="3399">
                <a:solidFill>
                  <a:srgbClr val="0F6FC6"/>
                </a:solidFill>
                <a:latin typeface="Arial Bold"/>
              </a:rPr>
              <a:t>EXAMINE</a:t>
            </a:r>
            <a:r>
              <a:rPr lang="en-US" sz="3399">
                <a:solidFill>
                  <a:srgbClr val="0F6FC6"/>
                </a:solidFill>
                <a:latin typeface="Arial"/>
              </a:rPr>
              <a:t> </a:t>
            </a:r>
            <a:r>
              <a:rPr lang="en-US" sz="3399">
                <a:solidFill>
                  <a:srgbClr val="000000"/>
                </a:solidFill>
                <a:latin typeface="Arial"/>
              </a:rPr>
              <a:t>the causes, course and consequences of one revolution in pre- twentieth century Europe and/or the wider world.</a:t>
            </a:r>
          </a:p>
          <a:p>
            <a:pPr algn="l">
              <a:lnSpc>
                <a:spcPts val="4759"/>
              </a:lnSpc>
            </a:pPr>
            <a:r>
              <a:rPr lang="en-US" sz="3399">
                <a:solidFill>
                  <a:srgbClr val="000000"/>
                </a:solidFill>
                <a:latin typeface="Arial Bold"/>
              </a:rPr>
              <a:t>1.2 </a:t>
            </a:r>
            <a:r>
              <a:rPr lang="en-US" sz="3399">
                <a:solidFill>
                  <a:srgbClr val="0F6FC6"/>
                </a:solidFill>
                <a:latin typeface="Arial Bold"/>
              </a:rPr>
              <a:t>CONSIDER</a:t>
            </a:r>
            <a:r>
              <a:rPr lang="en-US" sz="3399">
                <a:solidFill>
                  <a:srgbClr val="0F6FC6"/>
                </a:solidFill>
                <a:latin typeface="Arial"/>
              </a:rPr>
              <a:t> </a:t>
            </a:r>
            <a:r>
              <a:rPr lang="en-US" sz="3399">
                <a:solidFill>
                  <a:srgbClr val="000000"/>
                </a:solidFill>
                <a:latin typeface="Arial"/>
              </a:rPr>
              <a:t>contentious or controversial issues in history from more than one perspective and </a:t>
            </a:r>
            <a:r>
              <a:rPr lang="en-US" sz="3399">
                <a:solidFill>
                  <a:srgbClr val="0F6FC6"/>
                </a:solidFill>
                <a:latin typeface="Arial Bold"/>
              </a:rPr>
              <a:t>DISCUSS </a:t>
            </a:r>
            <a:r>
              <a:rPr lang="en-US" sz="3399">
                <a:solidFill>
                  <a:srgbClr val="000000"/>
                </a:solidFill>
                <a:latin typeface="Arial"/>
              </a:rPr>
              <a:t>the historical roots of a contentious or controversial issue or theme in the contemporary world.</a:t>
            </a:r>
          </a:p>
          <a:p>
            <a:pPr algn="l">
              <a:lnSpc>
                <a:spcPts val="4759"/>
              </a:lnSpc>
            </a:pPr>
            <a:r>
              <a:rPr lang="en-US" sz="3399">
                <a:solidFill>
                  <a:srgbClr val="000000"/>
                </a:solidFill>
                <a:latin typeface="Arial Bold"/>
              </a:rPr>
              <a:t>1.11</a:t>
            </a:r>
            <a:r>
              <a:rPr lang="en-US" sz="3399">
                <a:solidFill>
                  <a:srgbClr val="000000"/>
                </a:solidFill>
                <a:latin typeface="Arial"/>
              </a:rPr>
              <a:t> </a:t>
            </a:r>
            <a:r>
              <a:rPr lang="en-US" sz="3399">
                <a:solidFill>
                  <a:srgbClr val="0F6FC6"/>
                </a:solidFill>
                <a:latin typeface="Arial Bold"/>
              </a:rPr>
              <a:t>MAKE</a:t>
            </a:r>
            <a:r>
              <a:rPr lang="en-US" sz="3399">
                <a:solidFill>
                  <a:srgbClr val="0F6FC6"/>
                </a:solidFill>
                <a:latin typeface="Arial"/>
              </a:rPr>
              <a:t> </a:t>
            </a:r>
            <a:r>
              <a:rPr lang="en-US" sz="3399">
                <a:solidFill>
                  <a:srgbClr val="000000"/>
                </a:solidFill>
                <a:latin typeface="Arial"/>
              </a:rPr>
              <a:t>connections and comparisons between people, issues and events in different places and historical eras.</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AAD"/>
                </a:solidFill>
                <a:latin typeface="Arial Bold"/>
              </a:rPr>
              <a:t>Checkpoint pg. 153 (Artefact, 2nd Edition)</a:t>
            </a:r>
          </a:p>
        </p:txBody>
      </p:sp>
      <p:sp>
        <p:nvSpPr>
          <p:cNvPr name="TextBox 7" id="7"/>
          <p:cNvSpPr txBox="true"/>
          <p:nvPr/>
        </p:nvSpPr>
        <p:spPr>
          <a:xfrm rot="0">
            <a:off x="1028700" y="2130424"/>
            <a:ext cx="15609955" cy="2657475"/>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DA33B"/>
                </a:solidFill>
                <a:latin typeface="Arial"/>
              </a:rPr>
              <a:t>How did the revolution change the positions of (a) nobles and (b) clergy in France?</a:t>
            </a:r>
          </a:p>
          <a:p>
            <a:pPr algn="l" marL="647697" indent="-323848" lvl="1">
              <a:lnSpc>
                <a:spcPts val="4199"/>
              </a:lnSpc>
              <a:buAutoNum type="arabicPeriod" startAt="1"/>
            </a:pPr>
            <a:r>
              <a:rPr lang="en-US" sz="2999">
                <a:solidFill>
                  <a:srgbClr val="0DA33B"/>
                </a:solidFill>
                <a:latin typeface="Arial"/>
              </a:rPr>
              <a:t>What were the main points of The Declaration of the Rights of Man and of the Citizens?</a:t>
            </a:r>
          </a:p>
          <a:p>
            <a:pPr algn="l" marL="647697" indent="-323848" lvl="1">
              <a:lnSpc>
                <a:spcPts val="4199"/>
              </a:lnSpc>
              <a:buAutoNum type="arabicPeriod" startAt="1"/>
            </a:pPr>
            <a:r>
              <a:rPr lang="en-US" sz="2999">
                <a:solidFill>
                  <a:srgbClr val="0DA33B"/>
                </a:solidFill>
                <a:latin typeface="Arial"/>
              </a:rPr>
              <a:t>What was the flight to Varennes and what were the results of it?</a:t>
            </a:r>
          </a:p>
          <a:p>
            <a:pPr algn="l" marL="647697" indent="-323848" lvl="1">
              <a:lnSpc>
                <a:spcPts val="4199"/>
              </a:lnSpc>
              <a:buAutoNum type="arabicPeriod" startAt="1"/>
            </a:pPr>
            <a:r>
              <a:rPr lang="en-US" sz="2999">
                <a:solidFill>
                  <a:srgbClr val="0DA33B"/>
                </a:solidFill>
                <a:latin typeface="Arial"/>
              </a:rPr>
              <a:t>How did other European countries react to the events in France?</a:t>
            </a:r>
          </a:p>
          <a:p>
            <a:pPr algn="l" marL="647697" indent="-323848" lvl="1">
              <a:lnSpc>
                <a:spcPts val="4199"/>
              </a:lnSpc>
              <a:buAutoNum type="arabicPeriod" startAt="1"/>
            </a:pPr>
            <a:r>
              <a:rPr lang="en-US" sz="2999">
                <a:solidFill>
                  <a:srgbClr val="0DA33B"/>
                </a:solidFill>
                <a:latin typeface="Arial"/>
              </a:rPr>
              <a:t>Why was Louis XVI executed?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F6FC6"/>
                  </a:solidFill>
                  <a:latin typeface="Arial"/>
                </a:rPr>
                <a:t>@MsDoorley</a:t>
              </a:r>
            </a:p>
          </p:txBody>
        </p:sp>
      </p:gr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AAD"/>
                </a:solidFill>
                <a:latin typeface="Arial Bold"/>
              </a:rPr>
              <a:t>Checkpoint pg. 153 (Artefact, 2nd Edition)</a:t>
            </a:r>
          </a:p>
        </p:txBody>
      </p:sp>
      <p:sp>
        <p:nvSpPr>
          <p:cNvPr name="TextBox 7" id="7"/>
          <p:cNvSpPr txBox="true"/>
          <p:nvPr/>
        </p:nvSpPr>
        <p:spPr>
          <a:xfrm rot="0">
            <a:off x="1028700" y="2130424"/>
            <a:ext cx="15609955" cy="6848475"/>
          </a:xfrm>
          <a:prstGeom prst="rect">
            <a:avLst/>
          </a:prstGeom>
        </p:spPr>
        <p:txBody>
          <a:bodyPr anchor="t" rtlCol="false" tIns="0" lIns="0" bIns="0" rIns="0">
            <a:spAutoFit/>
          </a:bodyPr>
          <a:lstStyle/>
          <a:p>
            <a:pPr algn="l" marL="647697" indent="-323848" lvl="1">
              <a:lnSpc>
                <a:spcPts val="4199"/>
              </a:lnSpc>
              <a:buAutoNum type="arabicPeriod" startAt="1"/>
            </a:pPr>
          </a:p>
          <a:p>
            <a:pPr algn="l" marL="1295394" indent="-431798" lvl="2">
              <a:lnSpc>
                <a:spcPts val="4199"/>
              </a:lnSpc>
              <a:buAutoNum type="alphaLcPeriod" startAt="1"/>
            </a:pPr>
            <a:r>
              <a:rPr lang="en-US" sz="2999">
                <a:solidFill>
                  <a:srgbClr val="0DA33B"/>
                </a:solidFill>
                <a:latin typeface="Arial"/>
              </a:rPr>
              <a:t>The revolution abolished the feudal system, all privileges of the nobility and all titles;</a:t>
            </a:r>
          </a:p>
          <a:p>
            <a:pPr algn="l" marL="1295394" indent="-431798" lvl="2">
              <a:lnSpc>
                <a:spcPts val="4199"/>
              </a:lnSpc>
              <a:buAutoNum type="alphaLcPeriod" startAt="1"/>
            </a:pPr>
            <a:r>
              <a:rPr lang="en-US" sz="2999">
                <a:solidFill>
                  <a:srgbClr val="5E17EB"/>
                </a:solidFill>
                <a:latin typeface="Arial"/>
              </a:rPr>
              <a:t>The revolution abolished tithes, seized all Church property for the state, required all clergy to take an oath of loyalty to the revolution and removed the Pope’s power over the French Church.</a:t>
            </a:r>
          </a:p>
          <a:p>
            <a:pPr algn="l" marL="647697" indent="-323848" lvl="1">
              <a:lnSpc>
                <a:spcPts val="4199"/>
              </a:lnSpc>
              <a:buAutoNum type="arabicPeriod" startAt="1"/>
            </a:pPr>
            <a:r>
              <a:rPr lang="en-US" sz="2999">
                <a:solidFill>
                  <a:srgbClr val="CE2B37"/>
                </a:solidFill>
                <a:latin typeface="Arial"/>
              </a:rPr>
              <a:t>All men are born free and equal; all citizens have the right to liberty, property and security; all citizens are equal before the law; everyone has the freedom to speak, write and publish what they want.</a:t>
            </a:r>
          </a:p>
          <a:p>
            <a:pPr algn="l" marL="647697" indent="-323848" lvl="1">
              <a:lnSpc>
                <a:spcPts val="4199"/>
              </a:lnSpc>
              <a:buAutoNum type="arabicPeriod" startAt="1"/>
            </a:pPr>
            <a:r>
              <a:rPr lang="en-US" sz="2999">
                <a:solidFill>
                  <a:srgbClr val="21468B"/>
                </a:solidFill>
                <a:latin typeface="Arial"/>
              </a:rPr>
              <a:t>To seek the support of other European monarchs to crush the revolution.</a:t>
            </a:r>
          </a:p>
          <a:p>
            <a:pPr algn="l" marL="647697" indent="-323848" lvl="1">
              <a:lnSpc>
                <a:spcPts val="4199"/>
              </a:lnSpc>
              <a:buAutoNum type="arabicPeriod" startAt="1"/>
            </a:pPr>
            <a:r>
              <a:rPr lang="en-US" sz="2999">
                <a:solidFill>
                  <a:srgbClr val="FF7900"/>
                </a:solidFill>
                <a:latin typeface="Arial"/>
              </a:rPr>
              <a:t>Other European countries were worried that the revolution would spread to their countries. France declared war on Austria and eventually defeated them; Britain, Spain and the Netherlands declared war on France after the executions of the king and queen.</a:t>
            </a:r>
          </a:p>
          <a:p>
            <a:pPr algn="l" marL="647697" indent="-323848" lvl="1">
              <a:lnSpc>
                <a:spcPts val="4199"/>
              </a:lnSpc>
              <a:buAutoNum type="arabicPeriod" startAt="1"/>
            </a:pPr>
            <a:r>
              <a:rPr lang="en-US" sz="2999">
                <a:solidFill>
                  <a:srgbClr val="000080"/>
                </a:solidFill>
                <a:latin typeface="Arial"/>
              </a:rPr>
              <a:t>Louis XVI was found guilty of treason by a small majority of the National Assembly.</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F6FC6"/>
                  </a:solidFill>
                  <a:latin typeface="Arial"/>
                </a:rPr>
                <a:t>@MsDoorley</a:t>
              </a:r>
            </a:p>
          </p:txBody>
        </p:sp>
      </p:gr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AAD"/>
                </a:solidFill>
                <a:latin typeface="Arial Bold"/>
              </a:rPr>
              <a:t>Keywords Quiz - 12th October 2023</a:t>
            </a:r>
          </a:p>
        </p:txBody>
      </p:sp>
      <p:sp>
        <p:nvSpPr>
          <p:cNvPr name="TextBox 7" id="7"/>
          <p:cNvSpPr txBox="true"/>
          <p:nvPr/>
        </p:nvSpPr>
        <p:spPr>
          <a:xfrm rot="0">
            <a:off x="685800" y="1819275"/>
            <a:ext cx="12928117" cy="8420100"/>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00000"/>
                </a:solidFill>
                <a:latin typeface="Arial"/>
              </a:rPr>
              <a:t>A political system in which the king or queen has sole power to decide the laws without the restriction of a government or constitution.</a:t>
            </a:r>
          </a:p>
          <a:p>
            <a:pPr algn="l" marL="647697" indent="-323848" lvl="1">
              <a:lnSpc>
                <a:spcPts val="4199"/>
              </a:lnSpc>
              <a:buAutoNum type="arabicPeriod" startAt="1"/>
            </a:pPr>
            <a:r>
              <a:rPr lang="en-US" sz="2999">
                <a:solidFill>
                  <a:srgbClr val="000000"/>
                </a:solidFill>
                <a:latin typeface="Arial"/>
              </a:rPr>
              <a:t>A group of twelve men selected by the National Convention in 1793 to govern France. It was dominated by Mazimilien Robespierre.</a:t>
            </a:r>
          </a:p>
          <a:p>
            <a:pPr algn="l" marL="647697" indent="-323848" lvl="1">
              <a:lnSpc>
                <a:spcPts val="4199"/>
              </a:lnSpc>
              <a:buAutoNum type="arabicPeriod" startAt="1"/>
            </a:pPr>
            <a:r>
              <a:rPr lang="en-US" sz="2999">
                <a:solidFill>
                  <a:srgbClr val="000000"/>
                </a:solidFill>
                <a:latin typeface="Arial"/>
              </a:rPr>
              <a:t>A noble who fled France during the Revolution.</a:t>
            </a:r>
          </a:p>
          <a:p>
            <a:pPr algn="l" marL="647697" indent="-323848" lvl="1">
              <a:lnSpc>
                <a:spcPts val="4199"/>
              </a:lnSpc>
              <a:buAutoNum type="arabicPeriod" startAt="1"/>
            </a:pPr>
            <a:r>
              <a:rPr lang="en-US" sz="2999">
                <a:solidFill>
                  <a:srgbClr val="000000"/>
                </a:solidFill>
                <a:latin typeface="Arial"/>
              </a:rPr>
              <a:t>A group of politicians with extreme ideas who supported the Revolution.</a:t>
            </a:r>
          </a:p>
          <a:p>
            <a:pPr algn="l" marL="647697" indent="-323848" lvl="1">
              <a:lnSpc>
                <a:spcPts val="4199"/>
              </a:lnSpc>
              <a:buAutoNum type="arabicPeriod" startAt="1"/>
            </a:pPr>
            <a:r>
              <a:rPr lang="en-US" sz="2999">
                <a:solidFill>
                  <a:srgbClr val="000000"/>
                </a:solidFill>
                <a:latin typeface="Arial"/>
              </a:rPr>
              <a:t>rule by the people'; a form of government where the people decide how the country is run and who will represent them.</a:t>
            </a:r>
          </a:p>
          <a:p>
            <a:pPr algn="l" marL="647697" indent="-323848" lvl="1">
              <a:lnSpc>
                <a:spcPts val="4199"/>
              </a:lnSpc>
              <a:buAutoNum type="arabicPeriod" startAt="1"/>
            </a:pPr>
            <a:r>
              <a:rPr lang="en-US" sz="2999">
                <a:solidFill>
                  <a:srgbClr val="000000"/>
                </a:solidFill>
                <a:latin typeface="Arial"/>
              </a:rPr>
              <a:t>Outlined basic rights that people were entitled to, e.g. freedom of religion and freedom of speech.</a:t>
            </a:r>
          </a:p>
          <a:p>
            <a:pPr algn="l" marL="647697" indent="-323848" lvl="1">
              <a:lnSpc>
                <a:spcPts val="4199"/>
              </a:lnSpc>
              <a:buAutoNum type="arabicPeriod" startAt="1"/>
            </a:pPr>
            <a:r>
              <a:rPr lang="en-US" sz="2999">
                <a:solidFill>
                  <a:srgbClr val="000000"/>
                </a:solidFill>
                <a:latin typeface="Arial"/>
              </a:rPr>
              <a:t>Peasants of the Third Estate were required to provide unpaid labour instead of tax payments.</a:t>
            </a:r>
            <a:r>
              <a:rPr lang="en-US" sz="2999">
                <a:solidFill>
                  <a:srgbClr val="004AAD"/>
                </a:solidFill>
                <a:latin typeface="Arial Bold Italics"/>
              </a:rPr>
              <a:t> - Corvée</a:t>
            </a:r>
          </a:p>
          <a:p>
            <a:pPr algn="l" marL="647697" indent="-323848" lvl="1">
              <a:lnSpc>
                <a:spcPts val="4199"/>
              </a:lnSpc>
              <a:buAutoNum type="arabicPeriod" startAt="1"/>
            </a:pPr>
            <a:r>
              <a:rPr lang="en-US" sz="2999">
                <a:solidFill>
                  <a:srgbClr val="000000"/>
                </a:solidFill>
                <a:latin typeface="Arial"/>
              </a:rPr>
              <a:t>The middle class or wealthier members of the Third Estate.</a:t>
            </a:r>
          </a:p>
          <a:p>
            <a:pPr algn="l" marL="647697" indent="-323848" lvl="1">
              <a:lnSpc>
                <a:spcPts val="4199"/>
              </a:lnSpc>
              <a:buAutoNum type="arabicPeriod" startAt="1"/>
            </a:pPr>
            <a:r>
              <a:rPr lang="en-US" sz="2999">
                <a:solidFill>
                  <a:srgbClr val="000000"/>
                </a:solidFill>
                <a:latin typeface="Arial"/>
              </a:rPr>
              <a:t>The political system in France before the 1789 Revolution.</a:t>
            </a:r>
          </a:p>
          <a:p>
            <a:pPr algn="l" marL="647697" indent="-323848" lvl="1">
              <a:lnSpc>
                <a:spcPts val="4199"/>
              </a:lnSpc>
              <a:buAutoNum type="arabicPeriod" startAt="1"/>
            </a:pPr>
            <a:r>
              <a:rPr lang="en-US" sz="2999">
                <a:solidFill>
                  <a:srgbClr val="000000"/>
                </a:solidFill>
                <a:latin typeface="Arial"/>
              </a:rPr>
              <a:t>A medieval fortress in Paris that was used as a prison for enemies of the king.</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F6FC6"/>
                  </a:solidFill>
                  <a:latin typeface="Arial"/>
                </a:rPr>
                <a:t>@MsDoorley</a:t>
              </a:r>
            </a:p>
          </p:txBody>
        </p:sp>
      </p:gr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4" id="14"/>
          <p:cNvSpPr txBox="true"/>
          <p:nvPr/>
        </p:nvSpPr>
        <p:spPr>
          <a:xfrm rot="0">
            <a:off x="13705883" y="2518791"/>
            <a:ext cx="3141411" cy="5727700"/>
          </a:xfrm>
          <a:prstGeom prst="rect">
            <a:avLst/>
          </a:prstGeom>
        </p:spPr>
        <p:txBody>
          <a:bodyPr anchor="t" rtlCol="false" tIns="0" lIns="0" bIns="0" rIns="0">
            <a:spAutoFit/>
          </a:bodyPr>
          <a:lstStyle/>
          <a:p>
            <a:pPr algn="l" marL="539749" indent="-269875" lvl="1">
              <a:lnSpc>
                <a:spcPts val="3499"/>
              </a:lnSpc>
              <a:buFont typeface="Arial"/>
              <a:buChar char="•"/>
            </a:pPr>
            <a:r>
              <a:rPr lang="en-US" sz="2499">
                <a:solidFill>
                  <a:srgbClr val="000000"/>
                </a:solidFill>
                <a:latin typeface="Arial"/>
              </a:rPr>
              <a:t>Absolute monarch</a:t>
            </a:r>
          </a:p>
          <a:p>
            <a:pPr algn="l" marL="539749" indent="-269875" lvl="1">
              <a:lnSpc>
                <a:spcPts val="3499"/>
              </a:lnSpc>
              <a:buFont typeface="Arial"/>
              <a:buChar char="•"/>
            </a:pPr>
            <a:r>
              <a:rPr lang="en-US" sz="2499">
                <a:solidFill>
                  <a:srgbClr val="000000"/>
                </a:solidFill>
                <a:latin typeface="Arial"/>
              </a:rPr>
              <a:t>Ancien Régime</a:t>
            </a:r>
          </a:p>
          <a:p>
            <a:pPr algn="l" marL="539749" indent="-269875" lvl="1">
              <a:lnSpc>
                <a:spcPts val="3499"/>
              </a:lnSpc>
              <a:buFont typeface="Arial"/>
              <a:buChar char="•"/>
            </a:pPr>
            <a:r>
              <a:rPr lang="en-US" sz="2499">
                <a:solidFill>
                  <a:srgbClr val="000000"/>
                </a:solidFill>
                <a:latin typeface="Arial"/>
              </a:rPr>
              <a:t>Bastille</a:t>
            </a:r>
          </a:p>
          <a:p>
            <a:pPr algn="l" marL="539749" indent="-269875" lvl="1">
              <a:lnSpc>
                <a:spcPts val="3499"/>
              </a:lnSpc>
              <a:buFont typeface="Arial"/>
              <a:buChar char="•"/>
            </a:pPr>
            <a:r>
              <a:rPr lang="en-US" sz="2499">
                <a:solidFill>
                  <a:srgbClr val="000000"/>
                </a:solidFill>
                <a:latin typeface="Arial"/>
              </a:rPr>
              <a:t>Bourgeoisie</a:t>
            </a:r>
          </a:p>
          <a:p>
            <a:pPr algn="l" marL="539749" indent="-269875" lvl="1">
              <a:lnSpc>
                <a:spcPts val="3499"/>
              </a:lnSpc>
              <a:buFont typeface="Arial"/>
              <a:buChar char="•"/>
            </a:pPr>
            <a:r>
              <a:rPr lang="en-US" sz="2499">
                <a:solidFill>
                  <a:srgbClr val="000000"/>
                </a:solidFill>
                <a:latin typeface="Arial"/>
              </a:rPr>
              <a:t>Committee of Public Safety</a:t>
            </a:r>
          </a:p>
          <a:p>
            <a:pPr algn="l" marL="539749" indent="-269875" lvl="1">
              <a:lnSpc>
                <a:spcPts val="3499"/>
              </a:lnSpc>
              <a:buFont typeface="Arial"/>
              <a:buChar char="•"/>
            </a:pPr>
            <a:r>
              <a:rPr lang="en-US" sz="2499">
                <a:solidFill>
                  <a:srgbClr val="004AAD"/>
                </a:solidFill>
                <a:latin typeface="Arial Bold Italics"/>
              </a:rPr>
              <a:t>Corvée</a:t>
            </a:r>
          </a:p>
          <a:p>
            <a:pPr algn="l" marL="539749" indent="-269875" lvl="1">
              <a:lnSpc>
                <a:spcPts val="3499"/>
              </a:lnSpc>
              <a:buFont typeface="Arial"/>
              <a:buChar char="•"/>
            </a:pPr>
            <a:r>
              <a:rPr lang="en-US" sz="2499">
                <a:solidFill>
                  <a:srgbClr val="000000"/>
                </a:solidFill>
                <a:latin typeface="Arial"/>
              </a:rPr>
              <a:t>Declaration of the Rights of Man and the Citizen</a:t>
            </a:r>
          </a:p>
          <a:p>
            <a:pPr algn="l" marL="539749" indent="-269875" lvl="1">
              <a:lnSpc>
                <a:spcPts val="3499"/>
              </a:lnSpc>
              <a:buFont typeface="Arial"/>
              <a:buChar char="•"/>
            </a:pPr>
            <a:r>
              <a:rPr lang="en-US" sz="2499">
                <a:solidFill>
                  <a:srgbClr val="000000"/>
                </a:solidFill>
                <a:latin typeface="Arial"/>
              </a:rPr>
              <a:t>Democracy</a:t>
            </a:r>
          </a:p>
          <a:p>
            <a:pPr algn="l" marL="539749" indent="-269875" lvl="1">
              <a:lnSpc>
                <a:spcPts val="3499"/>
              </a:lnSpc>
              <a:buFont typeface="Arial"/>
              <a:buChar char="•"/>
            </a:pPr>
            <a:r>
              <a:rPr lang="en-US" sz="2499">
                <a:solidFill>
                  <a:srgbClr val="000000"/>
                </a:solidFill>
                <a:latin typeface="Arial"/>
              </a:rPr>
              <a:t>Émigré</a:t>
            </a:r>
          </a:p>
          <a:p>
            <a:pPr algn="l" marL="539749" indent="-269875" lvl="1">
              <a:lnSpc>
                <a:spcPts val="3499"/>
              </a:lnSpc>
              <a:buFont typeface="Arial"/>
              <a:buChar char="•"/>
            </a:pPr>
            <a:r>
              <a:rPr lang="en-US" sz="2499">
                <a:solidFill>
                  <a:srgbClr val="000000"/>
                </a:solidFill>
                <a:latin typeface="Arial"/>
              </a:rPr>
              <a:t>Jacobins</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AAD"/>
                </a:solidFill>
                <a:latin typeface="Arial Bold"/>
              </a:rPr>
              <a:t>Keywords Quiz - 12th October 2023</a:t>
            </a:r>
          </a:p>
        </p:txBody>
      </p:sp>
      <p:sp>
        <p:nvSpPr>
          <p:cNvPr name="TextBox 7" id="7"/>
          <p:cNvSpPr txBox="true"/>
          <p:nvPr/>
        </p:nvSpPr>
        <p:spPr>
          <a:xfrm rot="0">
            <a:off x="1028700" y="1819275"/>
            <a:ext cx="15609955" cy="7896225"/>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00000"/>
                </a:solidFill>
                <a:latin typeface="Arial"/>
              </a:rPr>
              <a:t>A political system in which the king or queen has sole power to decide the laws without the restriction of a government or constitution.</a:t>
            </a:r>
            <a:r>
              <a:rPr lang="en-US" sz="2999">
                <a:solidFill>
                  <a:srgbClr val="000000"/>
                </a:solidFill>
                <a:latin typeface="Arial Bold Italics"/>
              </a:rPr>
              <a:t> - Absolute Monarchy</a:t>
            </a:r>
          </a:p>
          <a:p>
            <a:pPr algn="l" marL="647697" indent="-323848" lvl="1">
              <a:lnSpc>
                <a:spcPts val="4199"/>
              </a:lnSpc>
              <a:buAutoNum type="arabicPeriod" startAt="1"/>
            </a:pPr>
            <a:r>
              <a:rPr lang="en-US" sz="2999">
                <a:solidFill>
                  <a:srgbClr val="000000"/>
                </a:solidFill>
                <a:latin typeface="Arial"/>
              </a:rPr>
              <a:t>A group of twelve men selected by the National Convention in 1793 to govern France. It was dominated by Mazimilien Robespierre. </a:t>
            </a:r>
            <a:r>
              <a:rPr lang="en-US" sz="2999">
                <a:solidFill>
                  <a:srgbClr val="000000"/>
                </a:solidFill>
                <a:latin typeface="Arial Bold Italics"/>
              </a:rPr>
              <a:t>- Committee of Public Safety</a:t>
            </a:r>
          </a:p>
          <a:p>
            <a:pPr algn="l" marL="647697" indent="-323848" lvl="1">
              <a:lnSpc>
                <a:spcPts val="4199"/>
              </a:lnSpc>
              <a:buAutoNum type="arabicPeriod" startAt="1"/>
            </a:pPr>
            <a:r>
              <a:rPr lang="en-US" sz="2999">
                <a:solidFill>
                  <a:srgbClr val="000000"/>
                </a:solidFill>
                <a:latin typeface="Arial"/>
              </a:rPr>
              <a:t>A noble who fled France during the Revolution. </a:t>
            </a:r>
            <a:r>
              <a:rPr lang="en-US" sz="2999">
                <a:solidFill>
                  <a:srgbClr val="000000"/>
                </a:solidFill>
                <a:latin typeface="Arial Bold Italics"/>
              </a:rPr>
              <a:t>- Émigré</a:t>
            </a:r>
          </a:p>
          <a:p>
            <a:pPr algn="l" marL="647697" indent="-323848" lvl="1">
              <a:lnSpc>
                <a:spcPts val="4199"/>
              </a:lnSpc>
              <a:buAutoNum type="arabicPeriod" startAt="1"/>
            </a:pPr>
            <a:r>
              <a:rPr lang="en-US" sz="2999">
                <a:solidFill>
                  <a:srgbClr val="000000"/>
                </a:solidFill>
                <a:latin typeface="Arial"/>
              </a:rPr>
              <a:t>A group of politicians with extreme ideas who supported the Revolution. </a:t>
            </a:r>
            <a:r>
              <a:rPr lang="en-US" sz="2999">
                <a:solidFill>
                  <a:srgbClr val="000000"/>
                </a:solidFill>
                <a:latin typeface="Arial Bold Italics"/>
              </a:rPr>
              <a:t>- Jacobins</a:t>
            </a:r>
          </a:p>
          <a:p>
            <a:pPr algn="l" marL="647697" indent="-323848" lvl="1">
              <a:lnSpc>
                <a:spcPts val="4199"/>
              </a:lnSpc>
              <a:buAutoNum type="arabicPeriod" startAt="1"/>
            </a:pPr>
            <a:r>
              <a:rPr lang="en-US" sz="2999">
                <a:solidFill>
                  <a:srgbClr val="000000"/>
                </a:solidFill>
                <a:latin typeface="Arial"/>
              </a:rPr>
              <a:t>‘rule by the people'; a form of government where the people decide how the country is run and who will represent them. </a:t>
            </a:r>
            <a:r>
              <a:rPr lang="en-US" sz="2999">
                <a:solidFill>
                  <a:srgbClr val="000000"/>
                </a:solidFill>
                <a:latin typeface="Arial Bold Italics"/>
              </a:rPr>
              <a:t>- Democracy</a:t>
            </a:r>
          </a:p>
          <a:p>
            <a:pPr algn="l" marL="647697" indent="-323848" lvl="1">
              <a:lnSpc>
                <a:spcPts val="4199"/>
              </a:lnSpc>
              <a:buAutoNum type="arabicPeriod" startAt="1"/>
            </a:pPr>
            <a:r>
              <a:rPr lang="en-US" sz="2999">
                <a:solidFill>
                  <a:srgbClr val="000000"/>
                </a:solidFill>
                <a:latin typeface="Arial"/>
              </a:rPr>
              <a:t>Outlined basic rights that people were entitled to, e.g. freedom of religion and freedom of speech. </a:t>
            </a:r>
            <a:r>
              <a:rPr lang="en-US" sz="2999">
                <a:solidFill>
                  <a:srgbClr val="000000"/>
                </a:solidFill>
                <a:latin typeface="Arial Bold Italics"/>
              </a:rPr>
              <a:t>- Declaration of the Rights of Man and the Citizen</a:t>
            </a:r>
          </a:p>
          <a:p>
            <a:pPr algn="l" marL="647697" indent="-323848" lvl="1">
              <a:lnSpc>
                <a:spcPts val="4199"/>
              </a:lnSpc>
              <a:buAutoNum type="arabicPeriod" startAt="1"/>
            </a:pPr>
            <a:r>
              <a:rPr lang="en-US" sz="2999">
                <a:solidFill>
                  <a:srgbClr val="000000"/>
                </a:solidFill>
                <a:latin typeface="Arial"/>
              </a:rPr>
              <a:t>Peasants of the Third Estate were required to provide unpaid labour instead of tax payments.</a:t>
            </a:r>
            <a:r>
              <a:rPr lang="en-US" sz="2999">
                <a:solidFill>
                  <a:srgbClr val="004AAD"/>
                </a:solidFill>
                <a:latin typeface="Arial Bold Italics"/>
              </a:rPr>
              <a:t> - Corvée</a:t>
            </a:r>
          </a:p>
          <a:p>
            <a:pPr algn="l" marL="647697" indent="-323848" lvl="1">
              <a:lnSpc>
                <a:spcPts val="4199"/>
              </a:lnSpc>
              <a:buAutoNum type="arabicPeriod" startAt="1"/>
            </a:pPr>
            <a:r>
              <a:rPr lang="en-US" sz="2999">
                <a:solidFill>
                  <a:srgbClr val="000000"/>
                </a:solidFill>
                <a:latin typeface="Arial"/>
              </a:rPr>
              <a:t>The middle class or wealthier members of the Third Estate. </a:t>
            </a:r>
            <a:r>
              <a:rPr lang="en-US" sz="2999">
                <a:solidFill>
                  <a:srgbClr val="000000"/>
                </a:solidFill>
                <a:latin typeface="Arial Bold Italics"/>
              </a:rPr>
              <a:t>- Bourgeoisie</a:t>
            </a:r>
          </a:p>
          <a:p>
            <a:pPr algn="l" marL="647697" indent="-323848" lvl="1">
              <a:lnSpc>
                <a:spcPts val="4199"/>
              </a:lnSpc>
              <a:buAutoNum type="arabicPeriod" startAt="1"/>
            </a:pPr>
            <a:r>
              <a:rPr lang="en-US" sz="2999">
                <a:solidFill>
                  <a:srgbClr val="000000"/>
                </a:solidFill>
                <a:latin typeface="Arial"/>
              </a:rPr>
              <a:t>The political system in France before the 1789 Revolution. </a:t>
            </a:r>
            <a:r>
              <a:rPr lang="en-US" sz="2999">
                <a:solidFill>
                  <a:srgbClr val="000000"/>
                </a:solidFill>
                <a:latin typeface="Arial Bold Italics"/>
              </a:rPr>
              <a:t>- Ancien Régime</a:t>
            </a:r>
          </a:p>
          <a:p>
            <a:pPr algn="l" marL="647697" indent="-323848" lvl="1">
              <a:lnSpc>
                <a:spcPts val="4199"/>
              </a:lnSpc>
              <a:buAutoNum type="arabicPeriod" startAt="1"/>
            </a:pPr>
            <a:r>
              <a:rPr lang="en-US" sz="2999">
                <a:solidFill>
                  <a:srgbClr val="000000"/>
                </a:solidFill>
                <a:latin typeface="Arial"/>
              </a:rPr>
              <a:t>A medieval fortress in Paris that was used as a prison for enemies of the king.</a:t>
            </a:r>
            <a:r>
              <a:rPr lang="en-US" sz="2999">
                <a:solidFill>
                  <a:srgbClr val="000000"/>
                </a:solidFill>
                <a:latin typeface="Arial Bold Italics"/>
              </a:rPr>
              <a:t> - Bastille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F6FC6"/>
                  </a:solidFill>
                  <a:latin typeface="Arial"/>
                </a:rPr>
                <a:t>@MsDoorley</a:t>
              </a:r>
            </a:p>
          </p:txBody>
        </p:sp>
      </p:gr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473760"/>
            <a:ext cx="18288000" cy="1530349"/>
          </a:xfrm>
          <a:prstGeom prst="rect">
            <a:avLst/>
          </a:prstGeom>
        </p:spPr>
        <p:txBody>
          <a:bodyPr anchor="t" rtlCol="false" tIns="0" lIns="0" bIns="0" rIns="0">
            <a:spAutoFit/>
          </a:bodyPr>
          <a:lstStyle/>
          <a:p>
            <a:pPr algn="ctr">
              <a:lnSpc>
                <a:spcPts val="11200"/>
              </a:lnSpc>
            </a:pPr>
            <a:r>
              <a:rPr lang="en-US" sz="8000" spc="360">
                <a:solidFill>
                  <a:srgbClr val="004AAD"/>
                </a:solidFill>
                <a:latin typeface="Arial Bold"/>
              </a:rPr>
              <a:t>13.4: THE REIGN OF TERROR</a:t>
            </a:r>
          </a:p>
        </p:txBody>
      </p:sp>
      <p:sp>
        <p:nvSpPr>
          <p:cNvPr name="TextBox 9" id="9"/>
          <p:cNvSpPr txBox="true"/>
          <p:nvPr/>
        </p:nvSpPr>
        <p:spPr>
          <a:xfrm rot="0">
            <a:off x="351801" y="3808722"/>
            <a:ext cx="17584398" cy="1193800"/>
          </a:xfrm>
          <a:prstGeom prst="rect">
            <a:avLst/>
          </a:prstGeom>
        </p:spPr>
        <p:txBody>
          <a:bodyPr anchor="t" rtlCol="false" tIns="0" lIns="0" bIns="0" rIns="0">
            <a:spAutoFit/>
          </a:bodyPr>
          <a:lstStyle/>
          <a:p>
            <a:pPr algn="ctr">
              <a:lnSpc>
                <a:spcPts val="9200"/>
              </a:lnSpc>
            </a:pPr>
            <a:r>
              <a:rPr lang="en-US" sz="8000" spc="2400">
                <a:solidFill>
                  <a:srgbClr val="FFFFFF"/>
                </a:solidFill>
                <a:latin typeface="Daydream"/>
              </a:rPr>
              <a:t>13.4: the reign of terror</a:t>
            </a:r>
          </a:p>
        </p:txBody>
      </p:sp>
      <p:sp>
        <p:nvSpPr>
          <p:cNvPr name="TextBox 10" id="10"/>
          <p:cNvSpPr txBox="true"/>
          <p:nvPr/>
        </p:nvSpPr>
        <p:spPr>
          <a:xfrm rot="0">
            <a:off x="15764189" y="-14772"/>
            <a:ext cx="2078333"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13</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1756 to 1783</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Committee of Public Safety</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3" id="13"/>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After the rest of Europe declared war on France, the National Convention set up a </a:t>
            </a:r>
            <a:r>
              <a:rPr lang="en-US" sz="3000">
                <a:solidFill>
                  <a:srgbClr val="000000"/>
                </a:solidFill>
                <a:latin typeface="Arial Bold"/>
              </a:rPr>
              <a:t>Committee of Public Safety </a:t>
            </a:r>
            <a:r>
              <a:rPr lang="en-US" sz="3000">
                <a:solidFill>
                  <a:srgbClr val="000000"/>
                </a:solidFill>
                <a:latin typeface="Arial"/>
              </a:rPr>
              <a:t>in April 1793. Its aim was to save the revolution and destroy its enemies, both inside and outside France. It had 12 members and </a:t>
            </a:r>
            <a:r>
              <a:rPr lang="en-US" sz="3000">
                <a:solidFill>
                  <a:srgbClr val="000000"/>
                </a:solidFill>
                <a:latin typeface="Arial Bold"/>
              </a:rPr>
              <a:t>Maximilien Robespierre</a:t>
            </a:r>
            <a:r>
              <a:rPr lang="en-US" sz="3000">
                <a:solidFill>
                  <a:srgbClr val="000000"/>
                </a:solidFill>
                <a:latin typeface="Arial"/>
              </a:rPr>
              <a:t> was its president. The Committee faced several major problems:</a:t>
            </a:r>
          </a:p>
          <a:p>
            <a:pPr algn="l" marL="647700" indent="-323850" lvl="1">
              <a:lnSpc>
                <a:spcPts val="4200"/>
              </a:lnSpc>
              <a:buFont typeface="Arial"/>
              <a:buChar char="•"/>
            </a:pPr>
            <a:r>
              <a:rPr lang="en-US" sz="3000">
                <a:solidFill>
                  <a:srgbClr val="000000"/>
                </a:solidFill>
                <a:latin typeface="Arial"/>
              </a:rPr>
              <a:t>The upper classes continued to oppose the revolution.</a:t>
            </a:r>
          </a:p>
          <a:p>
            <a:pPr algn="l" marL="647700" indent="-323850" lvl="1">
              <a:lnSpc>
                <a:spcPts val="4200"/>
              </a:lnSpc>
              <a:buFont typeface="Arial"/>
              <a:buChar char="•"/>
            </a:pPr>
            <a:r>
              <a:rPr lang="en-US" sz="3000">
                <a:solidFill>
                  <a:srgbClr val="000000"/>
                </a:solidFill>
                <a:latin typeface="Arial"/>
              </a:rPr>
              <a:t>Violent opposition to the revolution broke out in the </a:t>
            </a:r>
            <a:r>
              <a:rPr lang="en-US" sz="3000">
                <a:solidFill>
                  <a:srgbClr val="000000"/>
                </a:solidFill>
                <a:latin typeface="Arial Bold"/>
              </a:rPr>
              <a:t>Vendée</a:t>
            </a:r>
            <a:r>
              <a:rPr lang="en-US" sz="3000">
                <a:solidFill>
                  <a:srgbClr val="000000"/>
                </a:solidFill>
                <a:latin typeface="Arial"/>
              </a:rPr>
              <a:t> region</a:t>
            </a:r>
          </a:p>
          <a:p>
            <a:pPr algn="l" marL="647700" indent="-323850" lvl="1">
              <a:lnSpc>
                <a:spcPts val="4200"/>
              </a:lnSpc>
              <a:buFont typeface="Arial"/>
              <a:buChar char="•"/>
            </a:pPr>
            <a:r>
              <a:rPr lang="en-US" sz="3000">
                <a:solidFill>
                  <a:srgbClr val="000000"/>
                </a:solidFill>
                <a:latin typeface="Arial"/>
              </a:rPr>
              <a:t>The war dragged on against many of Europe’s strongest states.</a:t>
            </a:r>
          </a:p>
          <a:p>
            <a:pPr algn="l" marL="647700" indent="-323850" lvl="1">
              <a:lnSpc>
                <a:spcPts val="4200"/>
              </a:lnSpc>
              <a:buFont typeface="Arial"/>
              <a:buChar char="•"/>
            </a:pPr>
            <a:r>
              <a:rPr lang="en-US" sz="3000">
                <a:solidFill>
                  <a:srgbClr val="000000"/>
                </a:solidFill>
                <a:latin typeface="Arial"/>
              </a:rPr>
              <a:t>Food prices continued to rise</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2139949"/>
            <a:ext cx="9265608" cy="7051675"/>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Committee assumed absolute power and launched the Reign of Terror.</a:t>
            </a:r>
          </a:p>
          <a:p>
            <a:pPr algn="l" marL="539753" indent="-269876" lvl="1">
              <a:lnSpc>
                <a:spcPts val="3500"/>
              </a:lnSpc>
              <a:buFont typeface="Arial"/>
              <a:buChar char="•"/>
            </a:pPr>
            <a:r>
              <a:rPr lang="en-US" sz="2500">
                <a:solidFill>
                  <a:srgbClr val="000000"/>
                </a:solidFill>
                <a:latin typeface="Arial"/>
              </a:rPr>
              <a:t>The </a:t>
            </a:r>
            <a:r>
              <a:rPr lang="en-US" sz="2500">
                <a:solidFill>
                  <a:srgbClr val="000000"/>
                </a:solidFill>
                <a:latin typeface="Arial Bold"/>
              </a:rPr>
              <a:t>Law of Suspects </a:t>
            </a:r>
            <a:r>
              <a:rPr lang="en-US" sz="2500">
                <a:solidFill>
                  <a:srgbClr val="000000"/>
                </a:solidFill>
                <a:latin typeface="Arial"/>
              </a:rPr>
              <a:t>was passed, punishing anyone even suspected of betraying the revolution. Tens of thousands were arrested – often with very little evidence against them. Between June 1793 and July 1794, over 16,000 people were guillotined. Over 80% of these executions took place outside Paris.</a:t>
            </a:r>
          </a:p>
          <a:p>
            <a:pPr algn="l" marL="539753" indent="-269876" lvl="1">
              <a:lnSpc>
                <a:spcPts val="3500"/>
              </a:lnSpc>
              <a:buFont typeface="Arial"/>
              <a:buChar char="•"/>
            </a:pPr>
            <a:r>
              <a:rPr lang="en-US" sz="2500">
                <a:solidFill>
                  <a:srgbClr val="000000"/>
                </a:solidFill>
                <a:latin typeface="Arial"/>
              </a:rPr>
              <a:t>The rebellion in the </a:t>
            </a:r>
            <a:r>
              <a:rPr lang="en-US" sz="2500">
                <a:solidFill>
                  <a:srgbClr val="000000"/>
                </a:solidFill>
                <a:latin typeface="Arial Bold"/>
              </a:rPr>
              <a:t>Vendée</a:t>
            </a:r>
            <a:r>
              <a:rPr lang="en-US" sz="2500">
                <a:solidFill>
                  <a:srgbClr val="000000"/>
                </a:solidFill>
                <a:latin typeface="Arial"/>
              </a:rPr>
              <a:t> was put down with great savagery, killing nearly 250,000.</a:t>
            </a:r>
          </a:p>
          <a:p>
            <a:pPr algn="l" marL="539753" indent="-269876" lvl="1">
              <a:lnSpc>
                <a:spcPts val="3500"/>
              </a:lnSpc>
              <a:buFont typeface="Arial"/>
              <a:buChar char="•"/>
            </a:pPr>
            <a:r>
              <a:rPr lang="en-US" sz="2500">
                <a:solidFill>
                  <a:srgbClr val="000000"/>
                </a:solidFill>
                <a:latin typeface="Arial"/>
              </a:rPr>
              <a:t>Another mass enlistment made the French army so massive (over 1 million men) that it outnumbered all their opponents put together, saving the revolution from external threats.</a:t>
            </a:r>
          </a:p>
          <a:p>
            <a:pPr algn="l" marL="539753" indent="-269876" lvl="1">
              <a:lnSpc>
                <a:spcPts val="3500"/>
              </a:lnSpc>
              <a:buFont typeface="Arial"/>
              <a:buChar char="•"/>
            </a:pPr>
            <a:r>
              <a:rPr lang="en-US" sz="2500">
                <a:solidFill>
                  <a:srgbClr val="000000"/>
                </a:solidFill>
                <a:latin typeface="Arial"/>
              </a:rPr>
              <a:t>The </a:t>
            </a:r>
            <a:r>
              <a:rPr lang="en-US" sz="2500">
                <a:solidFill>
                  <a:srgbClr val="000000"/>
                </a:solidFill>
                <a:latin typeface="Arial Bold"/>
              </a:rPr>
              <a:t>Law of Maximum </a:t>
            </a:r>
            <a:r>
              <a:rPr lang="en-US" sz="2500">
                <a:solidFill>
                  <a:srgbClr val="000000"/>
                </a:solidFill>
                <a:latin typeface="Arial"/>
              </a:rPr>
              <a:t>controlled the rising prices for food and other goods. Harsh punishments (excluding execution) were used on those found to be overcharging citizens.</a:t>
            </a:r>
          </a:p>
        </p:txBody>
      </p:sp>
      <p:sp>
        <p:nvSpPr>
          <p:cNvPr name="Freeform 11" id="11"/>
          <p:cNvSpPr/>
          <p:nvPr/>
        </p:nvSpPr>
        <p:spPr>
          <a:xfrm flipH="false" flipV="false" rot="0">
            <a:off x="10465758" y="2931351"/>
            <a:ext cx="6302052" cy="4424298"/>
          </a:xfrm>
          <a:custGeom>
            <a:avLst/>
            <a:gdLst/>
            <a:ahLst/>
            <a:cxnLst/>
            <a:rect r="r" b="b" t="t" l="l"/>
            <a:pathLst>
              <a:path h="4424298" w="6302052">
                <a:moveTo>
                  <a:pt x="0" y="0"/>
                </a:moveTo>
                <a:lnTo>
                  <a:pt x="6302052" y="0"/>
                </a:lnTo>
                <a:lnTo>
                  <a:pt x="6302052" y="4424298"/>
                </a:lnTo>
                <a:lnTo>
                  <a:pt x="0" y="4424298"/>
                </a:lnTo>
                <a:lnTo>
                  <a:pt x="0" y="0"/>
                </a:lnTo>
                <a:close/>
              </a:path>
            </a:pathLst>
          </a:custGeom>
          <a:blipFill>
            <a:blip r:embed="rId6"/>
            <a:stretch>
              <a:fillRect l="0" t="0" r="0" b="0"/>
            </a:stretch>
          </a:blipFill>
        </p:spPr>
      </p:sp>
      <p:sp>
        <p:nvSpPr>
          <p:cNvPr name="TextBox 12" id="12"/>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The Reign of Terror</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6598618" y="2203450"/>
            <a:ext cx="10119243" cy="6981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Maximilien Robespierre was born in 1758 in the small town of Arras. He trained as a lawyer and in 1789 he was elected for the Third Estate to the Estates General, where he quickly rose to prominence. </a:t>
            </a:r>
            <a:r>
              <a:rPr lang="en-US" sz="3000">
                <a:solidFill>
                  <a:srgbClr val="000000"/>
                </a:solidFill>
                <a:latin typeface="Arial"/>
              </a:rPr>
              <a:t>He was known as ‘the incorruptible’ because he was considered completely honest and sincere. He was a leading member of the Jacobins (a radical political group) and was very popular with the Paris sans-culottes. As the war worsened, he grew to believe that ruthless actions were needed to protect the Revolution. He was elected the president of the Committee of Public Safety in April 1793 and held nearly complete power during the Reign of Terror. He was eventually overthrown and executed by guillotine in July 1794. </a:t>
            </a:r>
          </a:p>
        </p:txBody>
      </p:sp>
      <p:sp>
        <p:nvSpPr>
          <p:cNvPr name="Freeform 11" id="11"/>
          <p:cNvSpPr/>
          <p:nvPr/>
        </p:nvSpPr>
        <p:spPr>
          <a:xfrm flipH="false" flipV="false" rot="0">
            <a:off x="1028700" y="2647918"/>
            <a:ext cx="5026993" cy="6216715"/>
          </a:xfrm>
          <a:custGeom>
            <a:avLst/>
            <a:gdLst/>
            <a:ahLst/>
            <a:cxnLst/>
            <a:rect r="r" b="b" t="t" l="l"/>
            <a:pathLst>
              <a:path h="6216715" w="5026993">
                <a:moveTo>
                  <a:pt x="0" y="0"/>
                </a:moveTo>
                <a:lnTo>
                  <a:pt x="5026993" y="0"/>
                </a:lnTo>
                <a:lnTo>
                  <a:pt x="5026993" y="6216715"/>
                </a:lnTo>
                <a:lnTo>
                  <a:pt x="0" y="6216715"/>
                </a:lnTo>
                <a:lnTo>
                  <a:pt x="0" y="0"/>
                </a:lnTo>
                <a:close/>
              </a:path>
            </a:pathLst>
          </a:custGeom>
          <a:blipFill>
            <a:blip r:embed="rId6"/>
            <a:stretch>
              <a:fillRect l="0" t="0" r="0" b="0"/>
            </a:stretch>
          </a:blipFill>
        </p:spPr>
      </p:sp>
      <p:sp>
        <p:nvSpPr>
          <p:cNvPr name="TextBox 12" id="12"/>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Maximilien Robespierre, 1758-1794</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5" id="15"/>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9014963" y="2751096"/>
            <a:ext cx="7602544" cy="6372306"/>
          </a:xfrm>
          <a:custGeom>
            <a:avLst/>
            <a:gdLst/>
            <a:ahLst/>
            <a:cxnLst/>
            <a:rect r="r" b="b" t="t" l="l"/>
            <a:pathLst>
              <a:path h="6372306" w="7602544">
                <a:moveTo>
                  <a:pt x="0" y="0"/>
                </a:moveTo>
                <a:lnTo>
                  <a:pt x="7602544" y="0"/>
                </a:lnTo>
                <a:lnTo>
                  <a:pt x="7602544" y="6372306"/>
                </a:lnTo>
                <a:lnTo>
                  <a:pt x="0" y="6372306"/>
                </a:lnTo>
                <a:lnTo>
                  <a:pt x="0" y="0"/>
                </a:lnTo>
                <a:close/>
              </a:path>
            </a:pathLst>
          </a:custGeom>
          <a:blipFill>
            <a:blip r:embed="rId6"/>
            <a:stretch>
              <a:fillRect l="-49009" t="0" r="0" b="0"/>
            </a:stretch>
          </a:blipFill>
        </p:spPr>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End of the Reign of Terror</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4" id="14"/>
          <p:cNvSpPr txBox="true"/>
          <p:nvPr/>
        </p:nvSpPr>
        <p:spPr>
          <a:xfrm rot="0">
            <a:off x="1028700" y="2139949"/>
            <a:ext cx="7664511" cy="7489825"/>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By June 1794, the immediate danger to the revolution seemed to have passed and the military situation had improved considerably. </a:t>
            </a:r>
            <a:r>
              <a:rPr lang="en-US" sz="2500">
                <a:solidFill>
                  <a:srgbClr val="000000"/>
                </a:solidFill>
                <a:latin typeface="Arial"/>
              </a:rPr>
              <a:t>People expected the Terror to come to an end – instead, Robespierre intensified it, now targeting members of the National Convention. Many feared that Robespierre had too much power. The sans-culottes turned against him and he was attacked in speeches in the Convention. </a:t>
            </a:r>
            <a:r>
              <a:rPr lang="en-US" sz="2500">
                <a:solidFill>
                  <a:srgbClr val="000000"/>
                </a:solidFill>
                <a:latin typeface="Arial"/>
              </a:rPr>
              <a:t>He was jeered with ‘</a:t>
            </a:r>
            <a:r>
              <a:rPr lang="en-US" sz="2500">
                <a:solidFill>
                  <a:srgbClr val="000000"/>
                </a:solidFill>
                <a:latin typeface="Arial Bold"/>
              </a:rPr>
              <a:t>Down with the tyrant!</a:t>
            </a:r>
            <a:r>
              <a:rPr lang="en-US" sz="2500">
                <a:solidFill>
                  <a:srgbClr val="000000"/>
                </a:solidFill>
                <a:latin typeface="Arial"/>
              </a:rPr>
              <a:t>’ in the streets. His fellow Committee members feared the they would be next – so they acted first. On 27th July 1794, Robespierre was arrested (along with his supporters) where he was shot in the jaw. He would later be executed a few hours later. The Convention elected a five-member </a:t>
            </a:r>
            <a:r>
              <a:rPr lang="en-US" sz="2500">
                <a:solidFill>
                  <a:srgbClr val="000000"/>
                </a:solidFill>
                <a:latin typeface="Arial Bold"/>
              </a:rPr>
              <a:t>Directory</a:t>
            </a:r>
            <a:r>
              <a:rPr lang="en-US" sz="2500">
                <a:solidFill>
                  <a:srgbClr val="000000"/>
                </a:solidFill>
                <a:latin typeface="Arial"/>
              </a:rPr>
              <a:t> to run a more moderate government. This is considered to mark the </a:t>
            </a:r>
            <a:r>
              <a:rPr lang="en-US" sz="2500">
                <a:solidFill>
                  <a:srgbClr val="000000"/>
                </a:solidFill>
                <a:latin typeface="Arial Bold"/>
              </a:rPr>
              <a:t>end of the French Revolution</a:t>
            </a:r>
            <a:r>
              <a:rPr lang="en-US" sz="2500">
                <a:solidFill>
                  <a:srgbClr val="000000"/>
                </a:solidFill>
                <a:latin typeface="Arial"/>
              </a:rPr>
              <a:t>. </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Screenshots taken from Assassin's Creed Unity, historical fiction game by Ubisoft. </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AAD"/>
                </a:solidFill>
                <a:latin typeface="Arial Bold"/>
              </a:rPr>
              <a:t>Checkpoint pg. 142 (Artefact, 2nd Edition)</a:t>
            </a:r>
          </a:p>
        </p:txBody>
      </p:sp>
      <p:sp>
        <p:nvSpPr>
          <p:cNvPr name="TextBox 7" id="7"/>
          <p:cNvSpPr txBox="true"/>
          <p:nvPr/>
        </p:nvSpPr>
        <p:spPr>
          <a:xfrm rot="0">
            <a:off x="1028700" y="2130424"/>
            <a:ext cx="15609955" cy="1609725"/>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DA33B"/>
                </a:solidFill>
                <a:latin typeface="Arial"/>
              </a:rPr>
              <a:t>Why was the Committee of Public Safety formed?</a:t>
            </a:r>
          </a:p>
          <a:p>
            <a:pPr algn="l" marL="647697" indent="-323848" lvl="1">
              <a:lnSpc>
                <a:spcPts val="4199"/>
              </a:lnSpc>
              <a:buAutoNum type="arabicPeriod" startAt="1"/>
            </a:pPr>
            <a:r>
              <a:rPr lang="en-US" sz="2999">
                <a:solidFill>
                  <a:srgbClr val="0DA33B"/>
                </a:solidFill>
                <a:latin typeface="Arial"/>
              </a:rPr>
              <a:t>Name two challenges the Committee faced and explain how it dealt with them.</a:t>
            </a:r>
          </a:p>
          <a:p>
            <a:pPr algn="l" marL="647697" indent="-323848" lvl="1">
              <a:lnSpc>
                <a:spcPts val="4199"/>
              </a:lnSpc>
              <a:buAutoNum type="arabicPeriod" startAt="1"/>
            </a:pPr>
            <a:r>
              <a:rPr lang="en-US" sz="2999">
                <a:solidFill>
                  <a:srgbClr val="0DA33B"/>
                </a:solidFill>
                <a:latin typeface="Arial"/>
              </a:rPr>
              <a:t>What led to Robespierre’s fall from power?</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F6FC6"/>
                  </a:solidFill>
                  <a:latin typeface="Arial"/>
                </a:rPr>
                <a:t>@MsDoorley</a:t>
              </a:r>
            </a:p>
          </p:txBody>
        </p:sp>
      </p:gr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Introduction</a:t>
            </a:r>
          </a:p>
        </p:txBody>
      </p:sp>
      <p:sp>
        <p:nvSpPr>
          <p:cNvPr name="TextBox 7" id="7"/>
          <p:cNvSpPr txBox="true"/>
          <p:nvPr/>
        </p:nvSpPr>
        <p:spPr>
          <a:xfrm rot="0">
            <a:off x="1028700" y="2111374"/>
            <a:ext cx="15609955" cy="4847590"/>
          </a:xfrm>
          <a:prstGeom prst="rect">
            <a:avLst/>
          </a:prstGeom>
        </p:spPr>
        <p:txBody>
          <a:bodyPr anchor="t" rtlCol="false" tIns="0" lIns="0" bIns="0" rIns="0">
            <a:spAutoFit/>
          </a:bodyPr>
          <a:lstStyle/>
          <a:p>
            <a:pPr algn="l">
              <a:lnSpc>
                <a:spcPts val="4759"/>
              </a:lnSpc>
            </a:pPr>
            <a:r>
              <a:rPr lang="en-US" sz="3399">
                <a:solidFill>
                  <a:srgbClr val="000000"/>
                </a:solidFill>
                <a:latin typeface="Arial"/>
              </a:rPr>
              <a:t>At the end of the eighteenth century, revolutions occurred on both sides of the Atlantic that had profound effects on the course of history. </a:t>
            </a:r>
            <a:r>
              <a:rPr lang="en-US" sz="3399">
                <a:solidFill>
                  <a:srgbClr val="000000"/>
                </a:solidFill>
                <a:latin typeface="Arial"/>
              </a:rPr>
              <a:t>A </a:t>
            </a:r>
            <a:r>
              <a:rPr lang="en-US" sz="3399">
                <a:solidFill>
                  <a:srgbClr val="000000"/>
                </a:solidFill>
                <a:latin typeface="Arial Bold"/>
              </a:rPr>
              <a:t>revolution </a:t>
            </a:r>
            <a:r>
              <a:rPr lang="en-US" sz="3399">
                <a:solidFill>
                  <a:srgbClr val="000000"/>
                </a:solidFill>
                <a:latin typeface="Arial"/>
              </a:rPr>
              <a:t>is a rapid and significant change in society, politics, technology or the economy. In America, France and Ireland, people rose up to overthrow the established order. They wanted to create new ways of running society where people would have a greater say over the laws that ruled their lives. </a:t>
            </a:r>
          </a:p>
          <a:p>
            <a:pPr algn="l">
              <a:lnSpc>
                <a:spcPts val="4759"/>
              </a:lnSpc>
            </a:pPr>
            <a:r>
              <a:rPr lang="en-US" sz="3399">
                <a:solidFill>
                  <a:srgbClr val="000000"/>
                </a:solidFill>
                <a:latin typeface="Arial"/>
              </a:rPr>
              <a:t>In 1789, revolution arrived in Europe when the people of France challenged the rule of their king, Louis XVI.</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AAD"/>
                </a:solidFill>
                <a:latin typeface="Arial Bold"/>
              </a:rPr>
              <a:t>Checkpoint pg. 142 (Artefact, 2nd Edition)</a:t>
            </a:r>
          </a:p>
        </p:txBody>
      </p:sp>
      <p:sp>
        <p:nvSpPr>
          <p:cNvPr name="TextBox 7" id="7"/>
          <p:cNvSpPr txBox="true"/>
          <p:nvPr/>
        </p:nvSpPr>
        <p:spPr>
          <a:xfrm rot="0">
            <a:off x="1028700" y="2130424"/>
            <a:ext cx="15609955" cy="5276850"/>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DA33B"/>
                </a:solidFill>
                <a:latin typeface="Arial"/>
              </a:rPr>
              <a:t>The revolution was endangereddue to the war and so the assembly established the committee to save the revolution and destroy its enemies, both inside and outside France.</a:t>
            </a:r>
          </a:p>
          <a:p>
            <a:pPr algn="l" marL="647697" indent="-323848" lvl="1">
              <a:lnSpc>
                <a:spcPts val="4199"/>
              </a:lnSpc>
              <a:buAutoNum type="arabicPeriod" startAt="1"/>
            </a:pPr>
            <a:r>
              <a:rPr lang="en-US" sz="2999">
                <a:solidFill>
                  <a:srgbClr val="AE1C28"/>
                </a:solidFill>
                <a:latin typeface="Arial"/>
              </a:rPr>
              <a:t>Key task here is for students to link the challenge with the response. For example: opposition to the revolution from the upper classes – the Law of Suspects meant that large numbers of people were executed simply for being accused of being against the revolution.</a:t>
            </a:r>
          </a:p>
          <a:p>
            <a:pPr algn="l" marL="647697" indent="-323848" lvl="1">
              <a:lnSpc>
                <a:spcPts val="4199"/>
              </a:lnSpc>
              <a:buAutoNum type="arabicPeriod" startAt="1"/>
            </a:pPr>
            <a:r>
              <a:rPr lang="en-US" sz="2999">
                <a:solidFill>
                  <a:srgbClr val="5E17EB"/>
                </a:solidFill>
                <a:latin typeface="Arial"/>
              </a:rPr>
              <a:t>Despite the threat from the war receding, Robespierre continued and expanded the Terror. Fearing that he would target them next, the other members of the Committee had him arrested and executed.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F6FC6"/>
                  </a:solidFill>
                  <a:latin typeface="Arial"/>
                </a:rPr>
                <a:t>@MsDoorley</a:t>
              </a:r>
            </a:p>
          </p:txBody>
        </p:sp>
      </p:gr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AAD"/>
                </a:solidFill>
                <a:latin typeface="Arial Bold"/>
              </a:rPr>
              <a:t>Checkpoint pg. 142 (Artefact, 2nd Edition)</a:t>
            </a:r>
          </a:p>
        </p:txBody>
      </p:sp>
      <p:sp>
        <p:nvSpPr>
          <p:cNvPr name="TextBox 7" id="7"/>
          <p:cNvSpPr txBox="true"/>
          <p:nvPr/>
        </p:nvSpPr>
        <p:spPr>
          <a:xfrm rot="0">
            <a:off x="1028700" y="2130424"/>
            <a:ext cx="15609955" cy="5276850"/>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DA33B"/>
                </a:solidFill>
                <a:latin typeface="Arial"/>
              </a:rPr>
              <a:t>The revolution was endangered due to the war and so the assembly established the committee to save the revolution and destroy its enemies, both inside and outside France.</a:t>
            </a:r>
          </a:p>
          <a:p>
            <a:pPr algn="l" marL="647697" indent="-323848" lvl="1">
              <a:lnSpc>
                <a:spcPts val="4199"/>
              </a:lnSpc>
              <a:buAutoNum type="arabicPeriod" startAt="1"/>
            </a:pPr>
            <a:r>
              <a:rPr lang="en-US" sz="2999">
                <a:solidFill>
                  <a:srgbClr val="CE1126"/>
                </a:solidFill>
                <a:latin typeface="Arial"/>
              </a:rPr>
              <a:t>Key task here is for students to link the challenge with the response. For example: opposition to the revolution from the upper classes – the Law of Suspects meant that large numbers of people were executed simply for being accused of being against the revolution.</a:t>
            </a:r>
          </a:p>
          <a:p>
            <a:pPr algn="l" marL="647697" indent="-323848" lvl="1">
              <a:lnSpc>
                <a:spcPts val="4199"/>
              </a:lnSpc>
              <a:buAutoNum type="arabicPeriod" startAt="1"/>
            </a:pPr>
            <a:r>
              <a:rPr lang="en-US" sz="2999">
                <a:solidFill>
                  <a:srgbClr val="000080"/>
                </a:solidFill>
                <a:latin typeface="Arial"/>
              </a:rPr>
              <a:t>Despite the threat from the war receding, Robespierre continued and expanded the Terror. Fearing that he would target them next, the other members of the Committee had him arrested and executed.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F6FC6"/>
                  </a:solidFill>
                  <a:latin typeface="Arial"/>
                </a:rPr>
                <a:t>@MsDoorley</a:t>
              </a:r>
            </a:p>
          </p:txBody>
        </p:sp>
      </p:gr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778877"/>
            <a:ext cx="18288000" cy="1024890"/>
          </a:xfrm>
          <a:prstGeom prst="rect">
            <a:avLst/>
          </a:prstGeom>
        </p:spPr>
        <p:txBody>
          <a:bodyPr anchor="t" rtlCol="false" tIns="0" lIns="0" bIns="0" rIns="0">
            <a:spAutoFit/>
          </a:bodyPr>
          <a:lstStyle/>
          <a:p>
            <a:pPr algn="ctr">
              <a:lnSpc>
                <a:spcPts val="7559"/>
              </a:lnSpc>
            </a:pPr>
            <a:r>
              <a:rPr lang="en-US" sz="5399" spc="242">
                <a:solidFill>
                  <a:srgbClr val="004AAD"/>
                </a:solidFill>
                <a:latin typeface="Arial Bold"/>
              </a:rPr>
              <a:t>13.5: THE RESULTS OF THE FRENCH REVOLUTION</a:t>
            </a:r>
          </a:p>
        </p:txBody>
      </p:sp>
      <p:sp>
        <p:nvSpPr>
          <p:cNvPr name="TextBox 9" id="9"/>
          <p:cNvSpPr txBox="true"/>
          <p:nvPr/>
        </p:nvSpPr>
        <p:spPr>
          <a:xfrm rot="0">
            <a:off x="0" y="3997635"/>
            <a:ext cx="18288000" cy="815975"/>
          </a:xfrm>
          <a:prstGeom prst="rect">
            <a:avLst/>
          </a:prstGeom>
        </p:spPr>
        <p:txBody>
          <a:bodyPr anchor="t" rtlCol="false" tIns="0" lIns="0" bIns="0" rIns="0">
            <a:spAutoFit/>
          </a:bodyPr>
          <a:lstStyle/>
          <a:p>
            <a:pPr algn="ctr">
              <a:lnSpc>
                <a:spcPts val="6324"/>
              </a:lnSpc>
            </a:pPr>
            <a:r>
              <a:rPr lang="en-US" sz="5499" spc="1649">
                <a:solidFill>
                  <a:srgbClr val="FFFFFF"/>
                </a:solidFill>
                <a:latin typeface="Daydream"/>
              </a:rPr>
              <a:t>13.5: the results of the french revolution</a:t>
            </a:r>
          </a:p>
        </p:txBody>
      </p:sp>
      <p:sp>
        <p:nvSpPr>
          <p:cNvPr name="TextBox 10" id="10"/>
          <p:cNvSpPr txBox="true"/>
          <p:nvPr/>
        </p:nvSpPr>
        <p:spPr>
          <a:xfrm rot="0">
            <a:off x="15764189" y="-14772"/>
            <a:ext cx="2078333"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13</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1756 to 1783</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1866237" y="2117537"/>
            <a:ext cx="4562383" cy="7607773"/>
          </a:xfrm>
          <a:custGeom>
            <a:avLst/>
            <a:gdLst/>
            <a:ahLst/>
            <a:cxnLst/>
            <a:rect r="r" b="b" t="t" l="l"/>
            <a:pathLst>
              <a:path h="7607773" w="4562383">
                <a:moveTo>
                  <a:pt x="0" y="0"/>
                </a:moveTo>
                <a:lnTo>
                  <a:pt x="4562383" y="0"/>
                </a:lnTo>
                <a:lnTo>
                  <a:pt x="4562383" y="7607774"/>
                </a:lnTo>
                <a:lnTo>
                  <a:pt x="0" y="7607774"/>
                </a:lnTo>
                <a:lnTo>
                  <a:pt x="0" y="0"/>
                </a:lnTo>
                <a:close/>
              </a:path>
            </a:pathLst>
          </a:custGeom>
          <a:blipFill>
            <a:blip r:embed="rId6"/>
            <a:stretch>
              <a:fillRect l="0" t="0" r="0" b="0"/>
            </a:stretch>
          </a:blipFill>
        </p:spPr>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Rise of Napoleon</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4" id="14"/>
          <p:cNvSpPr txBox="true"/>
          <p:nvPr/>
        </p:nvSpPr>
        <p:spPr>
          <a:xfrm rot="0">
            <a:off x="1028700" y="2120899"/>
            <a:ext cx="10323187"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Directory was overthrown by </a:t>
            </a:r>
            <a:r>
              <a:rPr lang="en-US" sz="3000">
                <a:solidFill>
                  <a:srgbClr val="000000"/>
                </a:solidFill>
                <a:latin typeface="Arial Bold"/>
              </a:rPr>
              <a:t>Napoleon Bonaparte</a:t>
            </a:r>
            <a:r>
              <a:rPr lang="en-US" sz="3000">
                <a:solidFill>
                  <a:srgbClr val="000000"/>
                </a:solidFill>
                <a:latin typeface="Arial"/>
              </a:rPr>
              <a:t> (1769-1821), who declared himself Emperor of France in 1804. He conquered most of Europe before he was defeated at the </a:t>
            </a:r>
            <a:r>
              <a:rPr lang="en-US" sz="3000">
                <a:solidFill>
                  <a:srgbClr val="000000"/>
                </a:solidFill>
                <a:latin typeface="Arial Bold"/>
              </a:rPr>
              <a:t>Battle of Waterloo </a:t>
            </a:r>
            <a:r>
              <a:rPr lang="en-US" sz="3000">
                <a:solidFill>
                  <a:srgbClr val="000000"/>
                </a:solidFill>
                <a:latin typeface="Arial"/>
              </a:rPr>
              <a:t>in 1815.</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004AAD"/>
                </a:solidFill>
                <a:latin typeface="Arial Bold"/>
              </a:rPr>
              <a:t>The spread of the revolution's ideals</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3" id="13"/>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Revolution’s slogan of ‘Liberty, Equality, Fraternity’ spread to other European countries and more people demanded freedom and equality. </a:t>
            </a:r>
            <a:r>
              <a:rPr lang="en-US" sz="3000">
                <a:solidFill>
                  <a:srgbClr val="000000"/>
                </a:solidFill>
                <a:latin typeface="Arial"/>
              </a:rPr>
              <a:t>People called for more </a:t>
            </a:r>
            <a:r>
              <a:rPr lang="en-US" sz="3000">
                <a:solidFill>
                  <a:srgbClr val="000000"/>
                </a:solidFill>
                <a:latin typeface="Arial Bold"/>
              </a:rPr>
              <a:t>democracy </a:t>
            </a:r>
            <a:r>
              <a:rPr lang="en-US" sz="3000">
                <a:solidFill>
                  <a:srgbClr val="000000"/>
                </a:solidFill>
                <a:latin typeface="Arial"/>
              </a:rPr>
              <a:t>(‘rule by the people’, or a say in how their countries were run) and the power of monarchs was reduced. The French flag, inspired by that of the Netherlands, would go on to inspire many other tricolour flags such as Ireland and Italy. </a:t>
            </a:r>
          </a:p>
        </p:txBody>
      </p:sp>
      <p:grpSp>
        <p:nvGrpSpPr>
          <p:cNvPr name="Group 14" id="14"/>
          <p:cNvGrpSpPr/>
          <p:nvPr/>
        </p:nvGrpSpPr>
        <p:grpSpPr>
          <a:xfrm rot="0">
            <a:off x="1878932" y="5138356"/>
            <a:ext cx="13909490" cy="4119944"/>
            <a:chOff x="0" y="0"/>
            <a:chExt cx="18545987" cy="5493259"/>
          </a:xfrm>
        </p:grpSpPr>
        <p:sp>
          <p:nvSpPr>
            <p:cNvPr name="Freeform 15" id="15"/>
            <p:cNvSpPr/>
            <p:nvPr/>
          </p:nvSpPr>
          <p:spPr>
            <a:xfrm flipH="false" flipV="false" rot="0">
              <a:off x="0" y="55514"/>
              <a:ext cx="3172242" cy="2057992"/>
            </a:xfrm>
            <a:custGeom>
              <a:avLst/>
              <a:gdLst/>
              <a:ahLst/>
              <a:cxnLst/>
              <a:rect r="r" b="b" t="t" l="l"/>
              <a:pathLst>
                <a:path h="2057992" w="3172242">
                  <a:moveTo>
                    <a:pt x="0" y="0"/>
                  </a:moveTo>
                  <a:lnTo>
                    <a:pt x="3172242" y="0"/>
                  </a:lnTo>
                  <a:lnTo>
                    <a:pt x="3172242" y="2057992"/>
                  </a:lnTo>
                  <a:lnTo>
                    <a:pt x="0" y="205799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0">
              <a:off x="3832642" y="0"/>
              <a:ext cx="3172242" cy="2113506"/>
            </a:xfrm>
            <a:custGeom>
              <a:avLst/>
              <a:gdLst/>
              <a:ahLst/>
              <a:cxnLst/>
              <a:rect r="r" b="b" t="t" l="l"/>
              <a:pathLst>
                <a:path h="2113506" w="3172242">
                  <a:moveTo>
                    <a:pt x="0" y="0"/>
                  </a:moveTo>
                  <a:lnTo>
                    <a:pt x="3172241" y="0"/>
                  </a:lnTo>
                  <a:lnTo>
                    <a:pt x="3172241" y="2113506"/>
                  </a:lnTo>
                  <a:lnTo>
                    <a:pt x="0" y="211350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p:cNvSpPr/>
            <p:nvPr/>
          </p:nvSpPr>
          <p:spPr>
            <a:xfrm flipH="false" flipV="false" rot="0">
              <a:off x="7665283" y="0"/>
              <a:ext cx="3172242" cy="2113506"/>
            </a:xfrm>
            <a:custGeom>
              <a:avLst/>
              <a:gdLst/>
              <a:ahLst/>
              <a:cxnLst/>
              <a:rect r="r" b="b" t="t" l="l"/>
              <a:pathLst>
                <a:path h="2113506" w="3172242">
                  <a:moveTo>
                    <a:pt x="0" y="0"/>
                  </a:moveTo>
                  <a:lnTo>
                    <a:pt x="3172242" y="0"/>
                  </a:lnTo>
                  <a:lnTo>
                    <a:pt x="3172242" y="2113506"/>
                  </a:lnTo>
                  <a:lnTo>
                    <a:pt x="0" y="211350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8" id="18"/>
            <p:cNvSpPr/>
            <p:nvPr/>
          </p:nvSpPr>
          <p:spPr>
            <a:xfrm flipH="false" flipV="false" rot="0">
              <a:off x="11497925" y="0"/>
              <a:ext cx="3172242" cy="2113506"/>
            </a:xfrm>
            <a:custGeom>
              <a:avLst/>
              <a:gdLst/>
              <a:ahLst/>
              <a:cxnLst/>
              <a:rect r="r" b="b" t="t" l="l"/>
              <a:pathLst>
                <a:path h="2113506" w="3172242">
                  <a:moveTo>
                    <a:pt x="0" y="0"/>
                  </a:moveTo>
                  <a:lnTo>
                    <a:pt x="3172241" y="0"/>
                  </a:lnTo>
                  <a:lnTo>
                    <a:pt x="3172241" y="2113506"/>
                  </a:lnTo>
                  <a:lnTo>
                    <a:pt x="0" y="211350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9" id="19"/>
            <p:cNvSpPr/>
            <p:nvPr/>
          </p:nvSpPr>
          <p:spPr>
            <a:xfrm flipH="false" flipV="false" rot="0">
              <a:off x="15330566" y="0"/>
              <a:ext cx="3172242" cy="2113506"/>
            </a:xfrm>
            <a:custGeom>
              <a:avLst/>
              <a:gdLst/>
              <a:ahLst/>
              <a:cxnLst/>
              <a:rect r="r" b="b" t="t" l="l"/>
              <a:pathLst>
                <a:path h="2113506" w="3172242">
                  <a:moveTo>
                    <a:pt x="0" y="0"/>
                  </a:moveTo>
                  <a:lnTo>
                    <a:pt x="3172242" y="0"/>
                  </a:lnTo>
                  <a:lnTo>
                    <a:pt x="3172242" y="2113506"/>
                  </a:lnTo>
                  <a:lnTo>
                    <a:pt x="0" y="211350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0" id="20"/>
            <p:cNvSpPr/>
            <p:nvPr/>
          </p:nvSpPr>
          <p:spPr>
            <a:xfrm flipH="false" flipV="false" rot="0">
              <a:off x="1586121" y="2791320"/>
              <a:ext cx="3172242" cy="2113506"/>
            </a:xfrm>
            <a:custGeom>
              <a:avLst/>
              <a:gdLst/>
              <a:ahLst/>
              <a:cxnLst/>
              <a:rect r="r" b="b" t="t" l="l"/>
              <a:pathLst>
                <a:path h="2113506" w="3172242">
                  <a:moveTo>
                    <a:pt x="0" y="0"/>
                  </a:moveTo>
                  <a:lnTo>
                    <a:pt x="3172241" y="0"/>
                  </a:lnTo>
                  <a:lnTo>
                    <a:pt x="3172241" y="2113506"/>
                  </a:lnTo>
                  <a:lnTo>
                    <a:pt x="0" y="211350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1" id="21"/>
            <p:cNvSpPr/>
            <p:nvPr/>
          </p:nvSpPr>
          <p:spPr>
            <a:xfrm flipH="false" flipV="false" rot="0">
              <a:off x="5418762" y="2791320"/>
              <a:ext cx="3172242" cy="2113506"/>
            </a:xfrm>
            <a:custGeom>
              <a:avLst/>
              <a:gdLst/>
              <a:ahLst/>
              <a:cxnLst/>
              <a:rect r="r" b="b" t="t" l="l"/>
              <a:pathLst>
                <a:path h="2113506" w="3172242">
                  <a:moveTo>
                    <a:pt x="0" y="0"/>
                  </a:moveTo>
                  <a:lnTo>
                    <a:pt x="3172242" y="0"/>
                  </a:lnTo>
                  <a:lnTo>
                    <a:pt x="3172242" y="2113506"/>
                  </a:lnTo>
                  <a:lnTo>
                    <a:pt x="0" y="211350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2" id="22"/>
            <p:cNvSpPr/>
            <p:nvPr/>
          </p:nvSpPr>
          <p:spPr>
            <a:xfrm flipH="false" flipV="false" rot="0">
              <a:off x="9251404" y="2791320"/>
              <a:ext cx="3172242" cy="2113506"/>
            </a:xfrm>
            <a:custGeom>
              <a:avLst/>
              <a:gdLst/>
              <a:ahLst/>
              <a:cxnLst/>
              <a:rect r="r" b="b" t="t" l="l"/>
              <a:pathLst>
                <a:path h="2113506" w="3172242">
                  <a:moveTo>
                    <a:pt x="0" y="0"/>
                  </a:moveTo>
                  <a:lnTo>
                    <a:pt x="3172241" y="0"/>
                  </a:lnTo>
                  <a:lnTo>
                    <a:pt x="3172241" y="2113506"/>
                  </a:lnTo>
                  <a:lnTo>
                    <a:pt x="0" y="2113506"/>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3" id="23"/>
            <p:cNvSpPr/>
            <p:nvPr/>
          </p:nvSpPr>
          <p:spPr>
            <a:xfrm flipH="false" flipV="false" rot="0">
              <a:off x="13084045" y="2791320"/>
              <a:ext cx="3172242" cy="2113506"/>
            </a:xfrm>
            <a:custGeom>
              <a:avLst/>
              <a:gdLst/>
              <a:ahLst/>
              <a:cxnLst/>
              <a:rect r="r" b="b" t="t" l="l"/>
              <a:pathLst>
                <a:path h="2113506" w="3172242">
                  <a:moveTo>
                    <a:pt x="0" y="0"/>
                  </a:moveTo>
                  <a:lnTo>
                    <a:pt x="3172242" y="0"/>
                  </a:lnTo>
                  <a:lnTo>
                    <a:pt x="3172242" y="2113506"/>
                  </a:lnTo>
                  <a:lnTo>
                    <a:pt x="0" y="2113506"/>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24" id="24"/>
            <p:cNvSpPr txBox="true"/>
            <p:nvPr/>
          </p:nvSpPr>
          <p:spPr>
            <a:xfrm rot="0">
              <a:off x="0" y="2097631"/>
              <a:ext cx="3129062" cy="604308"/>
            </a:xfrm>
            <a:prstGeom prst="rect">
              <a:avLst/>
            </a:prstGeom>
          </p:spPr>
          <p:txBody>
            <a:bodyPr anchor="t" rtlCol="false" tIns="0" lIns="0" bIns="0" rIns="0">
              <a:spAutoFit/>
            </a:bodyPr>
            <a:lstStyle/>
            <a:p>
              <a:pPr algn="ctr">
                <a:lnSpc>
                  <a:spcPts val="3500"/>
                </a:lnSpc>
              </a:pPr>
              <a:r>
                <a:rPr lang="en-US" sz="2500">
                  <a:solidFill>
                    <a:srgbClr val="000000"/>
                  </a:solidFill>
                  <a:latin typeface="Arial"/>
                </a:rPr>
                <a:t>The Netherlands</a:t>
              </a:r>
            </a:p>
          </p:txBody>
        </p:sp>
        <p:sp>
          <p:nvSpPr>
            <p:cNvPr name="TextBox 25" id="25"/>
            <p:cNvSpPr txBox="true"/>
            <p:nvPr/>
          </p:nvSpPr>
          <p:spPr>
            <a:xfrm rot="0">
              <a:off x="3854231" y="2097631"/>
              <a:ext cx="3129062" cy="604308"/>
            </a:xfrm>
            <a:prstGeom prst="rect">
              <a:avLst/>
            </a:prstGeom>
          </p:spPr>
          <p:txBody>
            <a:bodyPr anchor="t" rtlCol="false" tIns="0" lIns="0" bIns="0" rIns="0">
              <a:spAutoFit/>
            </a:bodyPr>
            <a:lstStyle/>
            <a:p>
              <a:pPr algn="ctr">
                <a:lnSpc>
                  <a:spcPts val="3500"/>
                </a:lnSpc>
              </a:pPr>
              <a:r>
                <a:rPr lang="en-US" sz="2500">
                  <a:solidFill>
                    <a:srgbClr val="000000"/>
                  </a:solidFill>
                  <a:latin typeface="Arial"/>
                </a:rPr>
                <a:t>France</a:t>
              </a:r>
            </a:p>
          </p:txBody>
        </p:sp>
        <p:sp>
          <p:nvSpPr>
            <p:cNvPr name="TextBox 26" id="26"/>
            <p:cNvSpPr txBox="true"/>
            <p:nvPr/>
          </p:nvSpPr>
          <p:spPr>
            <a:xfrm rot="0">
              <a:off x="7708463" y="2097631"/>
              <a:ext cx="3129062" cy="604308"/>
            </a:xfrm>
            <a:prstGeom prst="rect">
              <a:avLst/>
            </a:prstGeom>
          </p:spPr>
          <p:txBody>
            <a:bodyPr anchor="t" rtlCol="false" tIns="0" lIns="0" bIns="0" rIns="0">
              <a:spAutoFit/>
            </a:bodyPr>
            <a:lstStyle/>
            <a:p>
              <a:pPr algn="ctr">
                <a:lnSpc>
                  <a:spcPts val="3500"/>
                </a:lnSpc>
              </a:pPr>
              <a:r>
                <a:rPr lang="en-US" sz="2500">
                  <a:solidFill>
                    <a:srgbClr val="000000"/>
                  </a:solidFill>
                  <a:latin typeface="Arial"/>
                </a:rPr>
                <a:t>Ireland</a:t>
              </a:r>
            </a:p>
          </p:txBody>
        </p:sp>
        <p:sp>
          <p:nvSpPr>
            <p:cNvPr name="TextBox 27" id="27"/>
            <p:cNvSpPr txBox="true"/>
            <p:nvPr/>
          </p:nvSpPr>
          <p:spPr>
            <a:xfrm rot="0">
              <a:off x="11562694" y="2097631"/>
              <a:ext cx="3129062" cy="604308"/>
            </a:xfrm>
            <a:prstGeom prst="rect">
              <a:avLst/>
            </a:prstGeom>
          </p:spPr>
          <p:txBody>
            <a:bodyPr anchor="t" rtlCol="false" tIns="0" lIns="0" bIns="0" rIns="0">
              <a:spAutoFit/>
            </a:bodyPr>
            <a:lstStyle/>
            <a:p>
              <a:pPr algn="ctr">
                <a:lnSpc>
                  <a:spcPts val="3500"/>
                </a:lnSpc>
              </a:pPr>
              <a:r>
                <a:rPr lang="en-US" sz="2500">
                  <a:solidFill>
                    <a:srgbClr val="000000"/>
                  </a:solidFill>
                  <a:latin typeface="Arial"/>
                </a:rPr>
                <a:t>Italy</a:t>
              </a:r>
            </a:p>
          </p:txBody>
        </p:sp>
        <p:sp>
          <p:nvSpPr>
            <p:cNvPr name="TextBox 28" id="28"/>
            <p:cNvSpPr txBox="true"/>
            <p:nvPr/>
          </p:nvSpPr>
          <p:spPr>
            <a:xfrm rot="0">
              <a:off x="15416926" y="2097631"/>
              <a:ext cx="3129062" cy="604308"/>
            </a:xfrm>
            <a:prstGeom prst="rect">
              <a:avLst/>
            </a:prstGeom>
          </p:spPr>
          <p:txBody>
            <a:bodyPr anchor="t" rtlCol="false" tIns="0" lIns="0" bIns="0" rIns="0">
              <a:spAutoFit/>
            </a:bodyPr>
            <a:lstStyle/>
            <a:p>
              <a:pPr algn="ctr">
                <a:lnSpc>
                  <a:spcPts val="3500"/>
                </a:lnSpc>
              </a:pPr>
              <a:r>
                <a:rPr lang="en-US" sz="2500">
                  <a:solidFill>
                    <a:srgbClr val="000000"/>
                  </a:solidFill>
                  <a:latin typeface="Arial"/>
                </a:rPr>
                <a:t>Romania</a:t>
              </a:r>
            </a:p>
          </p:txBody>
        </p:sp>
        <p:sp>
          <p:nvSpPr>
            <p:cNvPr name="TextBox 29" id="29"/>
            <p:cNvSpPr txBox="true"/>
            <p:nvPr/>
          </p:nvSpPr>
          <p:spPr>
            <a:xfrm rot="0">
              <a:off x="1607711" y="4888951"/>
              <a:ext cx="3129062" cy="604308"/>
            </a:xfrm>
            <a:prstGeom prst="rect">
              <a:avLst/>
            </a:prstGeom>
          </p:spPr>
          <p:txBody>
            <a:bodyPr anchor="t" rtlCol="false" tIns="0" lIns="0" bIns="0" rIns="0">
              <a:spAutoFit/>
            </a:bodyPr>
            <a:lstStyle/>
            <a:p>
              <a:pPr algn="ctr">
                <a:lnSpc>
                  <a:spcPts val="3500"/>
                </a:lnSpc>
              </a:pPr>
              <a:r>
                <a:rPr lang="en-US" sz="2500">
                  <a:solidFill>
                    <a:srgbClr val="000000"/>
                  </a:solidFill>
                  <a:latin typeface="Arial"/>
                </a:rPr>
                <a:t>Belgium</a:t>
              </a:r>
            </a:p>
          </p:txBody>
        </p:sp>
        <p:sp>
          <p:nvSpPr>
            <p:cNvPr name="TextBox 30" id="30"/>
            <p:cNvSpPr txBox="true"/>
            <p:nvPr/>
          </p:nvSpPr>
          <p:spPr>
            <a:xfrm rot="0">
              <a:off x="5461942" y="4888951"/>
              <a:ext cx="3129062" cy="604308"/>
            </a:xfrm>
            <a:prstGeom prst="rect">
              <a:avLst/>
            </a:prstGeom>
          </p:spPr>
          <p:txBody>
            <a:bodyPr anchor="t" rtlCol="false" tIns="0" lIns="0" bIns="0" rIns="0">
              <a:spAutoFit/>
            </a:bodyPr>
            <a:lstStyle/>
            <a:p>
              <a:pPr algn="ctr">
                <a:lnSpc>
                  <a:spcPts val="3500"/>
                </a:lnSpc>
              </a:pPr>
              <a:r>
                <a:rPr lang="en-US" sz="2500">
                  <a:solidFill>
                    <a:srgbClr val="000000"/>
                  </a:solidFill>
                  <a:latin typeface="Arial"/>
                </a:rPr>
                <a:t>Chad</a:t>
              </a:r>
            </a:p>
          </p:txBody>
        </p:sp>
        <p:sp>
          <p:nvSpPr>
            <p:cNvPr name="TextBox 31" id="31"/>
            <p:cNvSpPr txBox="true"/>
            <p:nvPr/>
          </p:nvSpPr>
          <p:spPr>
            <a:xfrm rot="0">
              <a:off x="9316173" y="4888951"/>
              <a:ext cx="3129062" cy="604308"/>
            </a:xfrm>
            <a:prstGeom prst="rect">
              <a:avLst/>
            </a:prstGeom>
          </p:spPr>
          <p:txBody>
            <a:bodyPr anchor="t" rtlCol="false" tIns="0" lIns="0" bIns="0" rIns="0">
              <a:spAutoFit/>
            </a:bodyPr>
            <a:lstStyle/>
            <a:p>
              <a:pPr algn="ctr">
                <a:lnSpc>
                  <a:spcPts val="3500"/>
                </a:lnSpc>
              </a:pPr>
              <a:r>
                <a:rPr lang="en-US" sz="2500">
                  <a:solidFill>
                    <a:srgbClr val="000000"/>
                  </a:solidFill>
                  <a:latin typeface="Arial"/>
                </a:rPr>
                <a:t>Ivory Coast</a:t>
              </a:r>
            </a:p>
          </p:txBody>
        </p:sp>
        <p:sp>
          <p:nvSpPr>
            <p:cNvPr name="TextBox 32" id="32"/>
            <p:cNvSpPr txBox="true"/>
            <p:nvPr/>
          </p:nvSpPr>
          <p:spPr>
            <a:xfrm rot="0">
              <a:off x="13170405" y="4888951"/>
              <a:ext cx="3129062" cy="604308"/>
            </a:xfrm>
            <a:prstGeom prst="rect">
              <a:avLst/>
            </a:prstGeom>
          </p:spPr>
          <p:txBody>
            <a:bodyPr anchor="t" rtlCol="false" tIns="0" lIns="0" bIns="0" rIns="0">
              <a:spAutoFit/>
            </a:bodyPr>
            <a:lstStyle/>
            <a:p>
              <a:pPr algn="ctr">
                <a:lnSpc>
                  <a:spcPts val="3500"/>
                </a:lnSpc>
              </a:pPr>
              <a:r>
                <a:rPr lang="en-US" sz="2500">
                  <a:solidFill>
                    <a:srgbClr val="000000"/>
                  </a:solidFill>
                  <a:latin typeface="Arial"/>
                </a:rPr>
                <a:t>Guinea</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1038981" y="2244724"/>
            <a:ext cx="5599674" cy="6075647"/>
          </a:xfrm>
          <a:custGeom>
            <a:avLst/>
            <a:gdLst/>
            <a:ahLst/>
            <a:cxnLst/>
            <a:rect r="r" b="b" t="t" l="l"/>
            <a:pathLst>
              <a:path h="6075647" w="5599674">
                <a:moveTo>
                  <a:pt x="0" y="0"/>
                </a:moveTo>
                <a:lnTo>
                  <a:pt x="5599674" y="0"/>
                </a:lnTo>
                <a:lnTo>
                  <a:pt x="5599674" y="6075647"/>
                </a:lnTo>
                <a:lnTo>
                  <a:pt x="0" y="6075647"/>
                </a:lnTo>
                <a:lnTo>
                  <a:pt x="0" y="0"/>
                </a:lnTo>
                <a:close/>
              </a:path>
            </a:pathLst>
          </a:custGeom>
          <a:blipFill>
            <a:blip r:embed="rId6"/>
            <a:stretch>
              <a:fillRect l="-5353" t="0" r="-4536" b="-9890"/>
            </a:stretch>
          </a:blipFill>
        </p:spPr>
      </p:sp>
      <p:sp>
        <p:nvSpPr>
          <p:cNvPr name="TextBox 11" id="11"/>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004AAD"/>
                </a:solidFill>
                <a:latin typeface="Arial Bold"/>
              </a:rPr>
              <a:t>The metric system</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4" id="14"/>
          <p:cNvSpPr txBox="true"/>
          <p:nvPr/>
        </p:nvSpPr>
        <p:spPr>
          <a:xfrm rot="0">
            <a:off x="1028700" y="2120899"/>
            <a:ext cx="9705481"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One innovation of the revolution that survived was the </a:t>
            </a:r>
            <a:r>
              <a:rPr lang="en-US" sz="3000">
                <a:solidFill>
                  <a:srgbClr val="000000"/>
                </a:solidFill>
                <a:latin typeface="Arial Bold"/>
              </a:rPr>
              <a:t>metric system</a:t>
            </a:r>
            <a:r>
              <a:rPr lang="en-US" sz="3000">
                <a:solidFill>
                  <a:srgbClr val="000000"/>
                </a:solidFill>
                <a:latin typeface="Arial"/>
              </a:rPr>
              <a:t> of weights and measures. The metric system (and decimalisation, for currency) is based on multiples of ten; the older ‘imperial system’ made calculations far more complicated. However, the revolution’s ten-day weeks and new calendar proved less popular.</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359179" y="5308599"/>
            <a:ext cx="6279476" cy="4356386"/>
          </a:xfrm>
          <a:custGeom>
            <a:avLst/>
            <a:gdLst/>
            <a:ahLst/>
            <a:cxnLst/>
            <a:rect r="r" b="b" t="t" l="l"/>
            <a:pathLst>
              <a:path h="4356386" w="6279476">
                <a:moveTo>
                  <a:pt x="0" y="0"/>
                </a:moveTo>
                <a:lnTo>
                  <a:pt x="6279476" y="0"/>
                </a:lnTo>
                <a:lnTo>
                  <a:pt x="6279476" y="4356387"/>
                </a:lnTo>
                <a:lnTo>
                  <a:pt x="0" y="4356387"/>
                </a:lnTo>
                <a:lnTo>
                  <a:pt x="0" y="0"/>
                </a:lnTo>
                <a:close/>
              </a:path>
            </a:pathLst>
          </a:custGeom>
          <a:blipFill>
            <a:blip r:embed="rId6"/>
            <a:stretch>
              <a:fillRect l="0" t="0" r="0" b="0"/>
            </a:stretch>
          </a:blipFill>
        </p:spPr>
      </p:sp>
      <p:grpSp>
        <p:nvGrpSpPr>
          <p:cNvPr name="Group 11" id="11"/>
          <p:cNvGrpSpPr/>
          <p:nvPr/>
        </p:nvGrpSpPr>
        <p:grpSpPr>
          <a:xfrm rot="0">
            <a:off x="2702813" y="5965238"/>
            <a:ext cx="5639352" cy="3043108"/>
            <a:chOff x="0" y="0"/>
            <a:chExt cx="7519136" cy="4057477"/>
          </a:xfrm>
        </p:grpSpPr>
        <p:grpSp>
          <p:nvGrpSpPr>
            <p:cNvPr name="Group 12" id="12"/>
            <p:cNvGrpSpPr/>
            <p:nvPr/>
          </p:nvGrpSpPr>
          <p:grpSpPr>
            <a:xfrm rot="0">
              <a:off x="0" y="0"/>
              <a:ext cx="7519136" cy="4057477"/>
              <a:chOff x="0" y="0"/>
              <a:chExt cx="1612064" cy="869902"/>
            </a:xfrm>
          </p:grpSpPr>
          <p:sp>
            <p:nvSpPr>
              <p:cNvPr name="Freeform 13" id="13"/>
              <p:cNvSpPr/>
              <p:nvPr/>
            </p:nvSpPr>
            <p:spPr>
              <a:xfrm flipH="false" flipV="false" rot="0">
                <a:off x="0" y="0"/>
                <a:ext cx="1612064" cy="869902"/>
              </a:xfrm>
              <a:custGeom>
                <a:avLst/>
                <a:gdLst/>
                <a:ahLst/>
                <a:cxnLst/>
                <a:rect r="r" b="b" t="t" l="l"/>
                <a:pathLst>
                  <a:path h="869902" w="1612064">
                    <a:moveTo>
                      <a:pt x="0" y="0"/>
                    </a:moveTo>
                    <a:lnTo>
                      <a:pt x="1612064" y="0"/>
                    </a:lnTo>
                    <a:lnTo>
                      <a:pt x="1612064" y="869902"/>
                    </a:lnTo>
                    <a:lnTo>
                      <a:pt x="0" y="869902"/>
                    </a:lnTo>
                    <a:close/>
                  </a:path>
                </a:pathLst>
              </a:custGeom>
              <a:solidFill>
                <a:srgbClr val="55C9FE"/>
              </a:solidFill>
              <a:ln w="38100" cap="sq">
                <a:solidFill>
                  <a:srgbClr val="004AAD"/>
                </a:solidFill>
                <a:prstDash val="solid"/>
                <a:miter/>
              </a:ln>
            </p:spPr>
          </p:sp>
          <p:sp>
            <p:nvSpPr>
              <p:cNvPr name="TextBox 14" id="14"/>
              <p:cNvSpPr txBox="true"/>
              <p:nvPr/>
            </p:nvSpPr>
            <p:spPr>
              <a:xfrm>
                <a:off x="0" y="-104775"/>
                <a:ext cx="1612064" cy="974677"/>
              </a:xfrm>
              <a:prstGeom prst="rect">
                <a:avLst/>
              </a:prstGeom>
            </p:spPr>
            <p:txBody>
              <a:bodyPr anchor="ctr" rtlCol="false" tIns="46804" lIns="46804" bIns="46804" rIns="46804"/>
              <a:lstStyle/>
              <a:p>
                <a:pPr algn="ctr">
                  <a:lnSpc>
                    <a:spcPts val="3500"/>
                  </a:lnSpc>
                </a:pPr>
              </a:p>
            </p:txBody>
          </p:sp>
        </p:grpSp>
        <p:sp>
          <p:nvSpPr>
            <p:cNvPr name="TextBox 15" id="15"/>
            <p:cNvSpPr txBox="true"/>
            <p:nvPr/>
          </p:nvSpPr>
          <p:spPr>
            <a:xfrm rot="0">
              <a:off x="212921" y="699982"/>
              <a:ext cx="4111815" cy="2467399"/>
            </a:xfrm>
            <a:prstGeom prst="rect">
              <a:avLst/>
            </a:prstGeom>
          </p:spPr>
          <p:txBody>
            <a:bodyPr anchor="t" rtlCol="false" tIns="0" lIns="0" bIns="0" rIns="0">
              <a:spAutoFit/>
            </a:bodyPr>
            <a:lstStyle/>
            <a:p>
              <a:pPr algn="just">
                <a:lnSpc>
                  <a:spcPts val="2060"/>
                </a:lnSpc>
              </a:pPr>
              <a:r>
                <a:rPr lang="en-US" sz="2000">
                  <a:solidFill>
                    <a:srgbClr val="0F6FC6"/>
                  </a:solidFill>
                  <a:latin typeface="Arial"/>
                </a:rPr>
                <a:t>Les Misérables, a French historical novel which has been adapted into Les Misérables: The Musical, sees the characters being swept up in the French Revolution of 1848. </a:t>
              </a:r>
            </a:p>
          </p:txBody>
        </p:sp>
        <p:sp>
          <p:nvSpPr>
            <p:cNvPr name="TextBox 16" id="16"/>
            <p:cNvSpPr txBox="true"/>
            <p:nvPr/>
          </p:nvSpPr>
          <p:spPr>
            <a:xfrm rot="0">
              <a:off x="212921" y="158898"/>
              <a:ext cx="4111815" cy="570402"/>
            </a:xfrm>
            <a:prstGeom prst="rect">
              <a:avLst/>
            </a:prstGeom>
          </p:spPr>
          <p:txBody>
            <a:bodyPr anchor="t" rtlCol="false" tIns="0" lIns="0" bIns="0" rIns="0">
              <a:spAutoFit/>
            </a:bodyPr>
            <a:lstStyle/>
            <a:p>
              <a:pPr algn="ctr">
                <a:lnSpc>
                  <a:spcPts val="3179"/>
                </a:lnSpc>
              </a:pPr>
              <a:r>
                <a:rPr lang="en-US" sz="2503">
                  <a:solidFill>
                    <a:srgbClr val="004AAD"/>
                  </a:solidFill>
                  <a:latin typeface="Arial Bold Italics"/>
                </a:rPr>
                <a:t>Did you know?</a:t>
              </a:r>
            </a:p>
          </p:txBody>
        </p:sp>
        <p:sp>
          <p:nvSpPr>
            <p:cNvPr name="Freeform 17" id="17"/>
            <p:cNvSpPr/>
            <p:nvPr/>
          </p:nvSpPr>
          <p:spPr>
            <a:xfrm flipH="false" flipV="false" rot="0">
              <a:off x="4764148" y="94541"/>
              <a:ext cx="2455142" cy="3868396"/>
            </a:xfrm>
            <a:custGeom>
              <a:avLst/>
              <a:gdLst/>
              <a:ahLst/>
              <a:cxnLst/>
              <a:rect r="r" b="b" t="t" l="l"/>
              <a:pathLst>
                <a:path h="3868396" w="2455142">
                  <a:moveTo>
                    <a:pt x="0" y="0"/>
                  </a:moveTo>
                  <a:lnTo>
                    <a:pt x="2455142" y="0"/>
                  </a:lnTo>
                  <a:lnTo>
                    <a:pt x="2455142" y="3868395"/>
                  </a:lnTo>
                  <a:lnTo>
                    <a:pt x="0" y="3868395"/>
                  </a:lnTo>
                  <a:lnTo>
                    <a:pt x="0" y="0"/>
                  </a:lnTo>
                  <a:close/>
                </a:path>
              </a:pathLst>
            </a:custGeom>
            <a:blipFill>
              <a:blip r:embed="rId7"/>
              <a:stretch>
                <a:fillRect l="0" t="0" r="0" b="0"/>
              </a:stretch>
            </a:blipFill>
          </p:spPr>
        </p:sp>
      </p:grpSp>
      <p:sp>
        <p:nvSpPr>
          <p:cNvPr name="TextBox 18" id="18"/>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004AAD"/>
                </a:solidFill>
                <a:latin typeface="Arial Bold"/>
              </a:rPr>
              <a:t>The spread of the revolution's ideals</a:t>
            </a:r>
          </a:p>
        </p:txBody>
      </p:sp>
      <p:sp>
        <p:nvSpPr>
          <p:cNvPr name="TextBox 19" id="1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20" id="2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21" id="21"/>
          <p:cNvSpPr txBox="true"/>
          <p:nvPr/>
        </p:nvSpPr>
        <p:spPr>
          <a:xfrm rot="0">
            <a:off x="1028700" y="2139949"/>
            <a:ext cx="15609955" cy="3108325"/>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Across Europe the power of nobility was reduced, as the middle classes gained more political power. </a:t>
            </a:r>
            <a:r>
              <a:rPr lang="en-US" sz="2500">
                <a:solidFill>
                  <a:srgbClr val="000000"/>
                </a:solidFill>
                <a:latin typeface="Arial"/>
              </a:rPr>
              <a:t>This was helped by the fact that many European countries saw how successful the huge French revolutionary armies had been and copied them. As more people fought and gained military experience, they demanded more power in their countries. The French Revolution marked </a:t>
            </a:r>
            <a:r>
              <a:rPr lang="en-US" sz="2500">
                <a:solidFill>
                  <a:srgbClr val="000000"/>
                </a:solidFill>
                <a:latin typeface="Arial Bold"/>
              </a:rPr>
              <a:t>the Birth of a Nation </a:t>
            </a:r>
            <a:r>
              <a:rPr lang="en-US" sz="2500">
                <a:solidFill>
                  <a:srgbClr val="000000"/>
                </a:solidFill>
                <a:latin typeface="Arial"/>
              </a:rPr>
              <a:t>(</a:t>
            </a:r>
            <a:r>
              <a:rPr lang="en-US" sz="2500">
                <a:solidFill>
                  <a:srgbClr val="000000"/>
                </a:solidFill>
                <a:latin typeface="Arial Italics"/>
              </a:rPr>
              <a:t>modern nationalism</a:t>
            </a:r>
            <a:r>
              <a:rPr lang="en-US" sz="2500">
                <a:solidFill>
                  <a:srgbClr val="000000"/>
                </a:solidFill>
                <a:latin typeface="Arial"/>
              </a:rPr>
              <a:t>) - </a:t>
            </a:r>
            <a:r>
              <a:rPr lang="en-US" sz="2500" u="sng">
                <a:solidFill>
                  <a:srgbClr val="000000"/>
                </a:solidFill>
                <a:latin typeface="Arial"/>
              </a:rPr>
              <a:t>the desire to rule the nation by its own people and not Imperial powers</a:t>
            </a:r>
            <a:r>
              <a:rPr lang="en-US" sz="2500">
                <a:solidFill>
                  <a:srgbClr val="000000"/>
                </a:solidFill>
                <a:latin typeface="Arial"/>
              </a:rPr>
              <a:t>. This came to a height in 1848, where revolution broke out in modern-day Ireland, Italy, France, German, Denmark, Hungary, Sweden, Switzerland, Poland, Romania, Belgium, Spain, and Serbia. </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2088181" y="4731919"/>
            <a:ext cx="5710919" cy="3809138"/>
          </a:xfrm>
          <a:custGeom>
            <a:avLst/>
            <a:gdLst/>
            <a:ahLst/>
            <a:cxnLst/>
            <a:rect r="r" b="b" t="t" l="l"/>
            <a:pathLst>
              <a:path h="3809138" w="5710919">
                <a:moveTo>
                  <a:pt x="0" y="0"/>
                </a:moveTo>
                <a:lnTo>
                  <a:pt x="5710919" y="0"/>
                </a:lnTo>
                <a:lnTo>
                  <a:pt x="5710919" y="3809138"/>
                </a:lnTo>
                <a:lnTo>
                  <a:pt x="0" y="3809138"/>
                </a:lnTo>
                <a:lnTo>
                  <a:pt x="0" y="0"/>
                </a:lnTo>
                <a:close/>
              </a:path>
            </a:pathLst>
          </a:custGeom>
          <a:blipFill>
            <a:blip r:embed="rId6"/>
            <a:stretch>
              <a:fillRect l="0" t="0" r="0" b="0"/>
            </a:stretch>
          </a:blipFill>
        </p:spPr>
      </p:sp>
      <p:sp>
        <p:nvSpPr>
          <p:cNvPr name="Freeform 11" id="11"/>
          <p:cNvSpPr/>
          <p:nvPr/>
        </p:nvSpPr>
        <p:spPr>
          <a:xfrm flipH="false" flipV="false" rot="0">
            <a:off x="9932700" y="3768724"/>
            <a:ext cx="5604180" cy="5735528"/>
          </a:xfrm>
          <a:custGeom>
            <a:avLst/>
            <a:gdLst/>
            <a:ahLst/>
            <a:cxnLst/>
            <a:rect r="r" b="b" t="t" l="l"/>
            <a:pathLst>
              <a:path h="5735528" w="5604180">
                <a:moveTo>
                  <a:pt x="0" y="0"/>
                </a:moveTo>
                <a:lnTo>
                  <a:pt x="5604179" y="0"/>
                </a:lnTo>
                <a:lnTo>
                  <a:pt x="5604179" y="5735528"/>
                </a:lnTo>
                <a:lnTo>
                  <a:pt x="0" y="5735528"/>
                </a:lnTo>
                <a:lnTo>
                  <a:pt x="0" y="0"/>
                </a:lnTo>
                <a:close/>
              </a:path>
            </a:pathLst>
          </a:custGeom>
          <a:blipFill>
            <a:blip r:embed="rId7"/>
            <a:stretch>
              <a:fillRect l="0" t="0" r="0" b="0"/>
            </a:stretch>
          </a:blipFill>
        </p:spPr>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Impact on Ireland</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5" id="15"/>
          <p:cNvSpPr txBox="true"/>
          <p:nvPr/>
        </p:nvSpPr>
        <p:spPr>
          <a:xfrm rot="0">
            <a:off x="1028700" y="2120899"/>
            <a:ext cx="15609955" cy="1647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ideals of the French Revolution inspired some Irishmen to fight for the liberty of Ireland and for equality between people of all religious faiths. </a:t>
            </a:r>
            <a:r>
              <a:rPr lang="en-US" sz="3000">
                <a:solidFill>
                  <a:srgbClr val="000000"/>
                </a:solidFill>
                <a:latin typeface="Arial"/>
              </a:rPr>
              <a:t>One group, </a:t>
            </a:r>
            <a:r>
              <a:rPr lang="en-US" sz="3000">
                <a:solidFill>
                  <a:srgbClr val="000000"/>
                </a:solidFill>
                <a:latin typeface="Arial Bold"/>
              </a:rPr>
              <a:t>the United Irishmen</a:t>
            </a:r>
            <a:r>
              <a:rPr lang="en-US" sz="3000">
                <a:solidFill>
                  <a:srgbClr val="000000"/>
                </a:solidFill>
                <a:latin typeface="Arial"/>
              </a:rPr>
              <a:t>, staged their own revolution in 1798. They received military aid from the French government. </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AAD"/>
                </a:solidFill>
                <a:latin typeface="Arial Bold"/>
              </a:rPr>
              <a:t>Checkpoint pg. 155 (Artefact, 2nd Edition)</a:t>
            </a:r>
          </a:p>
        </p:txBody>
      </p:sp>
      <p:sp>
        <p:nvSpPr>
          <p:cNvPr name="TextBox 7" id="7"/>
          <p:cNvSpPr txBox="true"/>
          <p:nvPr/>
        </p:nvSpPr>
        <p:spPr>
          <a:xfrm rot="0">
            <a:off x="1028700" y="2130424"/>
            <a:ext cx="15609955" cy="1609725"/>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DA33B"/>
                </a:solidFill>
                <a:latin typeface="Arial"/>
              </a:rPr>
              <a:t>Explain the impact the French Revolution had on (a) France; (b) Europe; and (c) Ireland.</a:t>
            </a:r>
          </a:p>
          <a:p>
            <a:pPr algn="l" marL="647697" indent="-323848" lvl="1">
              <a:lnSpc>
                <a:spcPts val="4199"/>
              </a:lnSpc>
              <a:buAutoNum type="arabicPeriod" startAt="1"/>
            </a:pPr>
            <a:r>
              <a:rPr lang="en-US" sz="2999">
                <a:solidFill>
                  <a:srgbClr val="0DA33B"/>
                </a:solidFill>
                <a:latin typeface="Arial"/>
              </a:rPr>
              <a:t>Which of the results of the French Revolution do you think is the most important? Explain your answer.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F6FC6"/>
                  </a:solidFill>
                  <a:latin typeface="Arial"/>
                </a:rPr>
                <a:t>@MsDoorley</a:t>
              </a:r>
            </a:p>
          </p:txBody>
        </p:sp>
      </p:gr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372155"/>
            <a:ext cx="18288000" cy="1704985"/>
          </a:xfrm>
          <a:prstGeom prst="rect">
            <a:avLst/>
          </a:prstGeom>
        </p:spPr>
        <p:txBody>
          <a:bodyPr anchor="t" rtlCol="false" tIns="0" lIns="0" bIns="0" rIns="0">
            <a:spAutoFit/>
          </a:bodyPr>
          <a:lstStyle/>
          <a:p>
            <a:pPr algn="ctr">
              <a:lnSpc>
                <a:spcPts val="12599"/>
              </a:lnSpc>
            </a:pPr>
            <a:r>
              <a:rPr lang="en-US" sz="8999" spc="404">
                <a:solidFill>
                  <a:srgbClr val="004AAD"/>
                </a:solidFill>
                <a:latin typeface="Arial Bold"/>
              </a:rPr>
              <a:t>13.6: SUMMARY</a:t>
            </a:r>
          </a:p>
        </p:txBody>
      </p:sp>
      <p:sp>
        <p:nvSpPr>
          <p:cNvPr name="TextBox 9" id="9"/>
          <p:cNvSpPr txBox="true"/>
          <p:nvPr/>
        </p:nvSpPr>
        <p:spPr>
          <a:xfrm rot="0">
            <a:off x="351801" y="3753161"/>
            <a:ext cx="17584398" cy="1323973"/>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13.6: summary</a:t>
            </a:r>
          </a:p>
        </p:txBody>
      </p:sp>
      <p:sp>
        <p:nvSpPr>
          <p:cNvPr name="TextBox 10" id="10"/>
          <p:cNvSpPr txBox="true"/>
          <p:nvPr/>
        </p:nvSpPr>
        <p:spPr>
          <a:xfrm rot="0">
            <a:off x="15804216" y="-14772"/>
            <a:ext cx="203830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13</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1517 to 1650</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816660"/>
            <a:ext cx="18288000" cy="958850"/>
          </a:xfrm>
          <a:prstGeom prst="rect">
            <a:avLst/>
          </a:prstGeom>
        </p:spPr>
        <p:txBody>
          <a:bodyPr anchor="t" rtlCol="false" tIns="0" lIns="0" bIns="0" rIns="0">
            <a:spAutoFit/>
          </a:bodyPr>
          <a:lstStyle/>
          <a:p>
            <a:pPr algn="ctr">
              <a:lnSpc>
                <a:spcPts val="7000"/>
              </a:lnSpc>
            </a:pPr>
            <a:r>
              <a:rPr lang="en-US" sz="5000" spc="225">
                <a:solidFill>
                  <a:srgbClr val="004AAD"/>
                </a:solidFill>
                <a:latin typeface="Arial Bold"/>
              </a:rPr>
              <a:t>12.1: THE CAUSES OF THE FRENCH REVOLUTION</a:t>
            </a:r>
          </a:p>
        </p:txBody>
      </p:sp>
      <p:sp>
        <p:nvSpPr>
          <p:cNvPr name="TextBox 9" id="9"/>
          <p:cNvSpPr txBox="true"/>
          <p:nvPr/>
        </p:nvSpPr>
        <p:spPr>
          <a:xfrm rot="0">
            <a:off x="351801" y="4027797"/>
            <a:ext cx="17584398" cy="746125"/>
          </a:xfrm>
          <a:prstGeom prst="rect">
            <a:avLst/>
          </a:prstGeom>
        </p:spPr>
        <p:txBody>
          <a:bodyPr anchor="t" rtlCol="false" tIns="0" lIns="0" bIns="0" rIns="0">
            <a:spAutoFit/>
          </a:bodyPr>
          <a:lstStyle/>
          <a:p>
            <a:pPr algn="ctr">
              <a:lnSpc>
                <a:spcPts val="5750"/>
              </a:lnSpc>
            </a:pPr>
            <a:r>
              <a:rPr lang="en-US" sz="5000" spc="1500">
                <a:solidFill>
                  <a:srgbClr val="FFFFFF"/>
                </a:solidFill>
                <a:latin typeface="Daydream"/>
              </a:rPr>
              <a:t>12.1: the causes of the french revolution</a:t>
            </a:r>
          </a:p>
        </p:txBody>
      </p:sp>
      <p:sp>
        <p:nvSpPr>
          <p:cNvPr name="TextBox 10" id="10"/>
          <p:cNvSpPr txBox="true"/>
          <p:nvPr/>
        </p:nvSpPr>
        <p:spPr>
          <a:xfrm rot="0">
            <a:off x="15764189" y="-14772"/>
            <a:ext cx="2078333"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13</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1756 to 1783</a:t>
            </a:r>
          </a:p>
        </p:txBody>
      </p:sp>
      <p:sp>
        <p:nvSpPr>
          <p:cNvPr name="TextBox 12" id="12"/>
          <p:cNvSpPr txBox="true"/>
          <p:nvPr/>
        </p:nvSpPr>
        <p:spPr>
          <a:xfrm rot="0">
            <a:off x="4573053" y="6186846"/>
            <a:ext cx="9141894" cy="1402080"/>
          </a:xfrm>
          <a:prstGeom prst="rect">
            <a:avLst/>
          </a:prstGeom>
        </p:spPr>
        <p:txBody>
          <a:bodyPr anchor="t" rtlCol="false" tIns="0" lIns="0" bIns="0" rIns="0">
            <a:spAutoFit/>
          </a:bodyPr>
          <a:lstStyle/>
          <a:p>
            <a:pPr algn="ctr">
              <a:lnSpc>
                <a:spcPts val="2759"/>
              </a:lnSpc>
            </a:pPr>
            <a:r>
              <a:rPr lang="en-US" sz="1999" spc="195">
                <a:solidFill>
                  <a:srgbClr val="000000"/>
                </a:solidFill>
                <a:latin typeface="Arial"/>
              </a:rPr>
              <a:t>There was no single cause of the French Revolution. </a:t>
            </a:r>
          </a:p>
          <a:p>
            <a:pPr algn="ctr">
              <a:lnSpc>
                <a:spcPts val="2759"/>
              </a:lnSpc>
              <a:spcBef>
                <a:spcPct val="0"/>
              </a:spcBef>
            </a:pPr>
            <a:r>
              <a:rPr lang="en-US" sz="1999" spc="195">
                <a:solidFill>
                  <a:srgbClr val="000000"/>
                </a:solidFill>
                <a:latin typeface="Arial"/>
              </a:rPr>
              <a:t>France had many long-term problems but few people in the 1780s imagined the fall of the monarchy and the complete change that would occur in France in the years after 1789.</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graphicFrame>
        <p:nvGraphicFramePr>
          <p:cNvPr name="Table 10" id="10"/>
          <p:cNvGraphicFramePr>
            <a:graphicFrameLocks noGrp="true"/>
          </p:cNvGraphicFramePr>
          <p:nvPr/>
        </p:nvGraphicFramePr>
        <p:xfrm>
          <a:off x="1007553" y="2390770"/>
          <a:ext cx="15588807" cy="3402275"/>
        </p:xfrm>
        <a:graphic>
          <a:graphicData uri="http://schemas.openxmlformats.org/drawingml/2006/table">
            <a:tbl>
              <a:tblPr/>
              <a:tblGrid>
                <a:gridCol w="7783804"/>
                <a:gridCol w="7805003"/>
              </a:tblGrid>
              <a:tr h="680455">
                <a:tc>
                  <a:txBody>
                    <a:bodyPr anchor="t" rtlCol="false"/>
                    <a:lstStyle/>
                    <a:p>
                      <a:pPr algn="ctr">
                        <a:lnSpc>
                          <a:spcPts val="2800"/>
                        </a:lnSpc>
                        <a:defRPr/>
                      </a:pPr>
                      <a:r>
                        <a:rPr lang="en-US" sz="2000">
                          <a:solidFill>
                            <a:srgbClr val="FFFFFF"/>
                          </a:solidFill>
                          <a:latin typeface="Arial Bold"/>
                        </a:rPr>
                        <a:t>Long-term Casues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2800"/>
                        </a:lnSpc>
                        <a:defRPr/>
                      </a:pPr>
                      <a:r>
                        <a:rPr lang="en-US" sz="2000">
                          <a:solidFill>
                            <a:srgbClr val="FFFFFF"/>
                          </a:solidFill>
                          <a:latin typeface="Arial Bold"/>
                        </a:rPr>
                        <a:t>Short-Term Causes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r>
              <a:tr h="680455">
                <a:tc>
                  <a:txBody>
                    <a:bodyPr anchor="t" rtlCol="false"/>
                    <a:lstStyle/>
                    <a:p>
                      <a:pPr algn="ctr">
                        <a:lnSpc>
                          <a:spcPts val="2800"/>
                        </a:lnSpc>
                        <a:defRPr/>
                      </a:pPr>
                      <a:r>
                        <a:rPr lang="en-US" sz="2000">
                          <a:solidFill>
                            <a:srgbClr val="000000"/>
                          </a:solidFill>
                          <a:latin typeface="Arial"/>
                        </a:rPr>
                        <a:t>France's absolute monarchy</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The calling of the Estates General</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80455">
                <a:tc>
                  <a:txBody>
                    <a:bodyPr anchor="t" rtlCol="false"/>
                    <a:lstStyle/>
                    <a:p>
                      <a:pPr algn="ctr">
                        <a:lnSpc>
                          <a:spcPts val="2800"/>
                        </a:lnSpc>
                        <a:defRPr/>
                      </a:pPr>
                      <a:r>
                        <a:rPr lang="en-US" sz="2000">
                          <a:solidFill>
                            <a:srgbClr val="000000"/>
                          </a:solidFill>
                          <a:latin typeface="Arial"/>
                        </a:rPr>
                        <a:t>The Enlightenment</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The Tennis Court Oath</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80455">
                <a:tc>
                  <a:txBody>
                    <a:bodyPr anchor="t" rtlCol="false"/>
                    <a:lstStyle/>
                    <a:p>
                      <a:pPr algn="ctr">
                        <a:lnSpc>
                          <a:spcPts val="2800"/>
                        </a:lnSpc>
                        <a:defRPr/>
                      </a:pPr>
                      <a:r>
                        <a:rPr lang="en-US" sz="2000">
                          <a:solidFill>
                            <a:srgbClr val="000000"/>
                          </a:solidFill>
                          <a:latin typeface="Arial"/>
                        </a:rPr>
                        <a:t>Social Divisions in France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The Storming of the Bastille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80455">
                <a:tc>
                  <a:txBody>
                    <a:bodyPr anchor="t" rtlCol="false"/>
                    <a:lstStyle/>
                    <a:p>
                      <a:pPr algn="ctr">
                        <a:lnSpc>
                          <a:spcPts val="2800"/>
                        </a:lnSpc>
                        <a:defRPr/>
                      </a:pPr>
                      <a:r>
                        <a:rPr lang="en-US" sz="2000">
                          <a:solidFill>
                            <a:srgbClr val="000000"/>
                          </a:solidFill>
                          <a:latin typeface="Arial"/>
                        </a:rPr>
                        <a:t>The American Revolution</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2800"/>
                        </a:lnSpc>
                        <a:defRPr/>
                      </a:pP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bl>
          </a:graphicData>
        </a:graphic>
      </p:graphicFrame>
      <p:sp>
        <p:nvSpPr>
          <p:cNvPr name="TextBox 11" id="11"/>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In this chapter, we have learned that...</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07553" y="1911346"/>
            <a:ext cx="15609955" cy="4794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causes of the French Revolution can be divided into long term and short term causes: </a:t>
            </a:r>
          </a:p>
        </p:txBody>
      </p:sp>
      <p:sp>
        <p:nvSpPr>
          <p:cNvPr name="TextBox 14" id="14"/>
          <p:cNvSpPr txBox="true"/>
          <p:nvPr/>
        </p:nvSpPr>
        <p:spPr>
          <a:xfrm rot="0">
            <a:off x="1007553" y="5740686"/>
            <a:ext cx="15609955" cy="39846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The revolution brought huge change to France: the end of the power of the nobility and the clergy; the declaration of the republic; the declaration of the rights of citizens; and a new flag.</a:t>
            </a:r>
          </a:p>
          <a:p>
            <a:pPr algn="l" marL="539754" indent="-269877" lvl="1">
              <a:lnSpc>
                <a:spcPts val="3500"/>
              </a:lnSpc>
              <a:buFont typeface="Arial"/>
              <a:buChar char="•"/>
            </a:pPr>
            <a:r>
              <a:rPr lang="en-US" sz="2500">
                <a:solidFill>
                  <a:srgbClr val="000000"/>
                </a:solidFill>
                <a:latin typeface="Arial"/>
              </a:rPr>
              <a:t>Other European states were alarmed by the revolution, leading to war with Austria. </a:t>
            </a:r>
            <a:r>
              <a:rPr lang="en-US" sz="2500">
                <a:solidFill>
                  <a:srgbClr val="000000"/>
                </a:solidFill>
                <a:latin typeface="Arial"/>
              </a:rPr>
              <a:t>After the execution of Louis XVI, other European states joined the war against France.</a:t>
            </a:r>
          </a:p>
          <a:p>
            <a:pPr algn="l" marL="539754" indent="-269877" lvl="1">
              <a:lnSpc>
                <a:spcPts val="3500"/>
              </a:lnSpc>
              <a:buFont typeface="Arial"/>
              <a:buChar char="•"/>
            </a:pPr>
            <a:r>
              <a:rPr lang="en-US" sz="2500">
                <a:solidFill>
                  <a:srgbClr val="000000"/>
                </a:solidFill>
                <a:latin typeface="Arial"/>
              </a:rPr>
              <a:t>This war led to a crisis in France, which saw the creation of the Committee of Public Safety under Maximilien Robespierre, and the Reign of Terror, which saw thousands of people executed for opposing the revolution.</a:t>
            </a:r>
          </a:p>
          <a:p>
            <a:pPr algn="l" marL="539754" indent="-269877" lvl="1">
              <a:lnSpc>
                <a:spcPts val="3500"/>
              </a:lnSpc>
              <a:buFont typeface="Arial"/>
              <a:buChar char="•"/>
            </a:pPr>
            <a:r>
              <a:rPr lang="en-US" sz="2500">
                <a:solidFill>
                  <a:srgbClr val="000000"/>
                </a:solidFill>
                <a:latin typeface="Arial"/>
              </a:rPr>
              <a:t>The revolution had a profound effect on France and the rest of the world. It inspired others to fight for the ideals of ‘Liberty, Equality and Fraternity’ in their own countries.</a:t>
            </a:r>
          </a:p>
        </p:txBody>
      </p:sp>
      <p:sp>
        <p:nvSpPr>
          <p:cNvPr name="TextBox 15" id="15"/>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Reflecting on... the American Revolution</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07553" y="1892296"/>
            <a:ext cx="15609955" cy="3781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This turning point in European history ended the era of absolute monarchs and the ‘divine right’ of kings. </a:t>
            </a:r>
            <a:r>
              <a:rPr lang="en-US" sz="3000">
                <a:solidFill>
                  <a:srgbClr val="000000"/>
                </a:solidFill>
                <a:latin typeface="Arial"/>
              </a:rPr>
              <a:t>It proved the power of ideas and showed that people were prepared to protest, campaign and fight for a freer and more equal world. </a:t>
            </a:r>
            <a:r>
              <a:rPr lang="en-US" sz="3000">
                <a:solidFill>
                  <a:srgbClr val="000000"/>
                </a:solidFill>
                <a:latin typeface="Arial Italics"/>
              </a:rPr>
              <a:t>But i</a:t>
            </a:r>
            <a:r>
              <a:rPr lang="en-US" sz="3000">
                <a:solidFill>
                  <a:srgbClr val="000000"/>
                </a:solidFill>
                <a:latin typeface="Arial Italics"/>
              </a:rPr>
              <a:t>t also had a dark side. </a:t>
            </a:r>
            <a:r>
              <a:rPr lang="en-US" sz="3000">
                <a:solidFill>
                  <a:srgbClr val="000000"/>
                </a:solidFill>
                <a:latin typeface="Arial"/>
              </a:rPr>
              <a:t>The violence unleashed to bring down the ancien regime also led to the death of huge numbers of other people. These two aspects of political revolution – a passionate desire for a better world and an intense violence – would be a feature of nearly every large-scale revolution for the next two centuries. </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Examination Questions</a:t>
            </a:r>
          </a:p>
        </p:txBody>
      </p:sp>
      <p:sp>
        <p:nvSpPr>
          <p:cNvPr name="TextBox 11" id="11"/>
          <p:cNvSpPr txBox="true"/>
          <p:nvPr/>
        </p:nvSpPr>
        <p:spPr>
          <a:xfrm rot="0">
            <a:off x="1028700" y="2120899"/>
            <a:ext cx="15609955"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2022 SEC Q4</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2562522"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2562522"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Place de la Bastille, Paris, France</a:t>
            </a:r>
          </a:p>
          <a:p>
            <a:pPr algn="l">
              <a:lnSpc>
                <a:spcPts val="3500"/>
              </a:lnSpc>
            </a:pPr>
            <a:r>
              <a:rPr lang="en-US" sz="2500">
                <a:solidFill>
                  <a:srgbClr val="000000"/>
                </a:solidFill>
                <a:latin typeface="Arial"/>
              </a:rPr>
              <a:t>Palace of Versailles, Hall of Mirrors, France</a:t>
            </a:r>
          </a:p>
          <a:p>
            <a:pPr algn="l">
              <a:lnSpc>
                <a:spcPts val="3500"/>
              </a:lnSpc>
            </a:pPr>
            <a:r>
              <a:rPr lang="en-US" sz="2500">
                <a:solidFill>
                  <a:srgbClr val="000000"/>
                </a:solidFill>
                <a:latin typeface="Arial"/>
              </a:rPr>
              <a:t>Place de la Concorde, Paris, France</a:t>
            </a:r>
          </a:p>
          <a:p>
            <a:pPr algn="l">
              <a:lnSpc>
                <a:spcPts val="3500"/>
              </a:lnSpc>
            </a:pPr>
            <a:r>
              <a:rPr lang="en-US" sz="2500">
                <a:solidFill>
                  <a:srgbClr val="000000"/>
                </a:solidFill>
                <a:latin typeface="Arial"/>
              </a:rPr>
              <a:t>Tuileries Palace Gardens, Paris, France</a:t>
            </a:r>
          </a:p>
          <a:p>
            <a:pPr algn="l">
              <a:lnSpc>
                <a:spcPts val="3500"/>
              </a:lnSpc>
            </a:pPr>
            <a:r>
              <a:rPr lang="en-US" sz="2500">
                <a:solidFill>
                  <a:srgbClr val="000000"/>
                </a:solidFill>
                <a:latin typeface="Arial"/>
              </a:rPr>
              <a:t>Varennes-en-Argonne, France</a:t>
            </a:r>
          </a:p>
          <a:p>
            <a:pPr algn="l">
              <a:lnSpc>
                <a:spcPts val="3500"/>
              </a:lnSpc>
            </a:pPr>
          </a:p>
        </p:txBody>
      </p:sp>
      <p:sp>
        <p:nvSpPr>
          <p:cNvPr name="TextBox 14" id="14"/>
          <p:cNvSpPr txBox="true"/>
          <p:nvPr/>
        </p:nvSpPr>
        <p:spPr>
          <a:xfrm rot="0">
            <a:off x="8833677" y="2673636"/>
            <a:ext cx="7804977"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Napoleon Bonaparte</a:t>
            </a:r>
          </a:p>
          <a:p>
            <a:pPr algn="l">
              <a:lnSpc>
                <a:spcPts val="3500"/>
              </a:lnSpc>
            </a:pPr>
            <a:r>
              <a:rPr lang="en-US" sz="2500">
                <a:solidFill>
                  <a:srgbClr val="000000"/>
                </a:solidFill>
                <a:latin typeface="Arial"/>
              </a:rPr>
              <a:t>Jacques-Pierre Brissot</a:t>
            </a:r>
          </a:p>
          <a:p>
            <a:pPr algn="l">
              <a:lnSpc>
                <a:spcPts val="3500"/>
              </a:lnSpc>
            </a:pPr>
            <a:r>
              <a:rPr lang="en-US" sz="2500">
                <a:solidFill>
                  <a:srgbClr val="000000"/>
                </a:solidFill>
                <a:latin typeface="Arial"/>
              </a:rPr>
              <a:t>Charles de Calonne</a:t>
            </a:r>
          </a:p>
          <a:p>
            <a:pPr algn="l">
              <a:lnSpc>
                <a:spcPts val="3500"/>
              </a:lnSpc>
            </a:pPr>
            <a:r>
              <a:rPr lang="en-US" sz="2500">
                <a:solidFill>
                  <a:srgbClr val="000000"/>
                </a:solidFill>
                <a:latin typeface="Arial"/>
              </a:rPr>
              <a:t>Lazare Carnot</a:t>
            </a:r>
          </a:p>
          <a:p>
            <a:pPr algn="l">
              <a:lnSpc>
                <a:spcPts val="3500"/>
              </a:lnSpc>
            </a:pPr>
            <a:r>
              <a:rPr lang="en-US" sz="2500">
                <a:solidFill>
                  <a:srgbClr val="000000"/>
                </a:solidFill>
                <a:latin typeface="Arial"/>
              </a:rPr>
              <a:t>Marquis de Lafayette</a:t>
            </a:r>
          </a:p>
          <a:p>
            <a:pPr algn="l">
              <a:lnSpc>
                <a:spcPts val="3500"/>
              </a:lnSpc>
            </a:pPr>
            <a:r>
              <a:rPr lang="en-US" sz="2500">
                <a:solidFill>
                  <a:srgbClr val="000000"/>
                </a:solidFill>
                <a:latin typeface="Arial"/>
              </a:rPr>
              <a:t>Louis XVI</a:t>
            </a:r>
          </a:p>
          <a:p>
            <a:pPr algn="l">
              <a:lnSpc>
                <a:spcPts val="3500"/>
              </a:lnSpc>
            </a:pPr>
            <a:r>
              <a:rPr lang="en-US" sz="2500">
                <a:solidFill>
                  <a:srgbClr val="000000"/>
                </a:solidFill>
                <a:latin typeface="Arial"/>
              </a:rPr>
              <a:t>Marie-Antoinette</a:t>
            </a:r>
          </a:p>
          <a:p>
            <a:pPr algn="l">
              <a:lnSpc>
                <a:spcPts val="3500"/>
              </a:lnSpc>
            </a:pPr>
            <a:r>
              <a:rPr lang="en-US" sz="2500">
                <a:solidFill>
                  <a:srgbClr val="000000"/>
                </a:solidFill>
                <a:latin typeface="Arial"/>
              </a:rPr>
              <a:t>Jacques Necker</a:t>
            </a:r>
          </a:p>
          <a:p>
            <a:pPr algn="l">
              <a:lnSpc>
                <a:spcPts val="3500"/>
              </a:lnSpc>
            </a:pPr>
            <a:r>
              <a:rPr lang="en-US" sz="2500">
                <a:solidFill>
                  <a:srgbClr val="000000"/>
                </a:solidFill>
                <a:latin typeface="Arial"/>
              </a:rPr>
              <a:t>Maximilien Robespierre</a:t>
            </a:r>
          </a:p>
          <a:p>
            <a:pPr algn="l">
              <a:lnSpc>
                <a:spcPts val="3500"/>
              </a:lnSpc>
            </a:pPr>
            <a:r>
              <a:rPr lang="en-US" sz="2500">
                <a:solidFill>
                  <a:srgbClr val="000000"/>
                </a:solidFill>
                <a:latin typeface="Arial"/>
              </a:rPr>
              <a:t>Emmanuel-Joseph Sieyès</a:t>
            </a: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Figures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8115300"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13 Colonies</a:t>
            </a:r>
          </a:p>
        </p:txBody>
      </p:sp>
      <p:sp>
        <p:nvSpPr>
          <p:cNvPr name="TextBox 7" id="7"/>
          <p:cNvSpPr txBox="true"/>
          <p:nvPr/>
        </p:nvSpPr>
        <p:spPr>
          <a:xfrm rot="0">
            <a:off x="1028700" y="2139949"/>
            <a:ext cx="8115300" cy="5067935"/>
          </a:xfrm>
          <a:prstGeom prst="rect">
            <a:avLst/>
          </a:prstGeom>
        </p:spPr>
        <p:txBody>
          <a:bodyPr anchor="t" rtlCol="false" tIns="0" lIns="0" bIns="0" rIns="0">
            <a:spAutoFit/>
          </a:bodyPr>
          <a:lstStyle/>
          <a:p>
            <a:pPr algn="l">
              <a:lnSpc>
                <a:spcPts val="3640"/>
              </a:lnSpc>
            </a:pPr>
            <a:r>
              <a:rPr lang="en-US" sz="2600">
                <a:solidFill>
                  <a:srgbClr val="000000"/>
                </a:solidFill>
                <a:latin typeface="Arial"/>
              </a:rPr>
              <a:t>Louis XVI ruled France in the late eighteenth century as an </a:t>
            </a:r>
            <a:r>
              <a:rPr lang="en-US" sz="2600">
                <a:solidFill>
                  <a:srgbClr val="000000"/>
                </a:solidFill>
                <a:latin typeface="Arial Bold"/>
              </a:rPr>
              <a:t>absolute monarch</a:t>
            </a:r>
            <a:r>
              <a:rPr lang="en-US" sz="2600">
                <a:solidFill>
                  <a:srgbClr val="000000"/>
                </a:solidFill>
                <a:latin typeface="Arial"/>
              </a:rPr>
              <a:t>. This meant </a:t>
            </a:r>
            <a:r>
              <a:rPr lang="en-US" sz="2600">
                <a:solidFill>
                  <a:srgbClr val="000000"/>
                </a:solidFill>
                <a:latin typeface="Arial Bold"/>
              </a:rPr>
              <a:t>he had total power over the country</a:t>
            </a:r>
            <a:r>
              <a:rPr lang="en-US" sz="2600">
                <a:solidFill>
                  <a:srgbClr val="000000"/>
                </a:solidFill>
                <a:latin typeface="Arial"/>
              </a:rPr>
              <a:t> and claimed he had a </a:t>
            </a:r>
            <a:r>
              <a:rPr lang="en-US" sz="2600">
                <a:solidFill>
                  <a:srgbClr val="000000"/>
                </a:solidFill>
                <a:latin typeface="Arial Bold"/>
              </a:rPr>
              <a:t>divine</a:t>
            </a:r>
            <a:r>
              <a:rPr lang="en-US" sz="2600">
                <a:solidFill>
                  <a:srgbClr val="000000"/>
                </a:solidFill>
                <a:latin typeface="Arial"/>
              </a:rPr>
              <a:t> (</a:t>
            </a:r>
            <a:r>
              <a:rPr lang="en-US" sz="2600">
                <a:solidFill>
                  <a:srgbClr val="000000"/>
                </a:solidFill>
                <a:latin typeface="Arial Bold"/>
              </a:rPr>
              <a:t>God-given</a:t>
            </a:r>
            <a:r>
              <a:rPr lang="en-US" sz="2600">
                <a:solidFill>
                  <a:srgbClr val="000000"/>
                </a:solidFill>
                <a:latin typeface="Arial"/>
              </a:rPr>
              <a:t>) </a:t>
            </a:r>
            <a:r>
              <a:rPr lang="en-US" sz="2600">
                <a:solidFill>
                  <a:srgbClr val="000000"/>
                </a:solidFill>
                <a:latin typeface="Arial Bold"/>
              </a:rPr>
              <a:t>right</a:t>
            </a:r>
            <a:r>
              <a:rPr lang="en-US" sz="2600">
                <a:solidFill>
                  <a:srgbClr val="000000"/>
                </a:solidFill>
                <a:latin typeface="Arial"/>
              </a:rPr>
              <a:t> </a:t>
            </a:r>
            <a:r>
              <a:rPr lang="en-US" sz="2600">
                <a:solidFill>
                  <a:srgbClr val="000000"/>
                </a:solidFill>
                <a:latin typeface="Arial Bold"/>
              </a:rPr>
              <a:t>to rule</a:t>
            </a:r>
            <a:r>
              <a:rPr lang="en-US" sz="2600">
                <a:solidFill>
                  <a:srgbClr val="000000"/>
                </a:solidFill>
                <a:latin typeface="Arial"/>
              </a:rPr>
              <a:t>, so could do whatever he wanted. This system could work when the king was a strong and competent ruler. Louis XVI was an awkward, clumsy man who had a good heart but was unable to relate to people on a personal level. His wife, Marie Antoinette, was Austrian and wasn’t liked by the people of France. The French Royal Family lived in the Palace of Versailles.</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Freeform 15" id="15"/>
          <p:cNvSpPr/>
          <p:nvPr/>
        </p:nvSpPr>
        <p:spPr>
          <a:xfrm flipH="false" flipV="false" rot="0">
            <a:off x="9590899" y="0"/>
            <a:ext cx="6901462" cy="9725311"/>
          </a:xfrm>
          <a:custGeom>
            <a:avLst/>
            <a:gdLst/>
            <a:ahLst/>
            <a:cxnLst/>
            <a:rect r="r" b="b" t="t" l="l"/>
            <a:pathLst>
              <a:path h="9725311" w="6901462">
                <a:moveTo>
                  <a:pt x="0" y="0"/>
                </a:moveTo>
                <a:lnTo>
                  <a:pt x="6901462" y="0"/>
                </a:lnTo>
                <a:lnTo>
                  <a:pt x="6901462" y="9725311"/>
                </a:lnTo>
                <a:lnTo>
                  <a:pt x="0" y="9725311"/>
                </a:lnTo>
                <a:lnTo>
                  <a:pt x="0" y="0"/>
                </a:lnTo>
                <a:close/>
              </a:path>
            </a:pathLst>
          </a:custGeom>
          <a:blipFill>
            <a:blip r:embed="rId9"/>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0"/>
            <a:ext cx="10948898" cy="5143500"/>
          </a:xfrm>
          <a:custGeom>
            <a:avLst/>
            <a:gdLst/>
            <a:ahLst/>
            <a:cxnLst/>
            <a:rect r="r" b="b" t="t" l="l"/>
            <a:pathLst>
              <a:path h="5143500" w="10948898">
                <a:moveTo>
                  <a:pt x="0" y="0"/>
                </a:moveTo>
                <a:lnTo>
                  <a:pt x="10948898" y="0"/>
                </a:lnTo>
                <a:lnTo>
                  <a:pt x="10948898" y="5143500"/>
                </a:lnTo>
                <a:lnTo>
                  <a:pt x="0" y="5143500"/>
                </a:lnTo>
                <a:lnTo>
                  <a:pt x="0" y="0"/>
                </a:lnTo>
                <a:close/>
              </a:path>
            </a:pathLst>
          </a:custGeom>
          <a:blipFill>
            <a:blip r:embed="rId6"/>
            <a:stretch>
              <a:fillRect l="0" t="0" r="0" b="0"/>
            </a:stretch>
          </a:blipFill>
        </p:spPr>
      </p:sp>
      <p:sp>
        <p:nvSpPr>
          <p:cNvPr name="Freeform 11" id="11"/>
          <p:cNvSpPr/>
          <p:nvPr/>
        </p:nvSpPr>
        <p:spPr>
          <a:xfrm flipH="false" flipV="false" rot="0">
            <a:off x="7212100" y="5143500"/>
            <a:ext cx="9727160" cy="4581811"/>
          </a:xfrm>
          <a:custGeom>
            <a:avLst/>
            <a:gdLst/>
            <a:ahLst/>
            <a:cxnLst/>
            <a:rect r="r" b="b" t="t" l="l"/>
            <a:pathLst>
              <a:path h="4581811" w="9727160">
                <a:moveTo>
                  <a:pt x="0" y="0"/>
                </a:moveTo>
                <a:lnTo>
                  <a:pt x="9727160" y="0"/>
                </a:lnTo>
                <a:lnTo>
                  <a:pt x="9727160" y="4581811"/>
                </a:lnTo>
                <a:lnTo>
                  <a:pt x="0" y="4581811"/>
                </a:lnTo>
                <a:lnTo>
                  <a:pt x="0" y="0"/>
                </a:lnTo>
                <a:close/>
              </a:path>
            </a:pathLst>
          </a:custGeom>
          <a:blipFill>
            <a:blip r:embed="rId7"/>
            <a:stretch>
              <a:fillRect l="0" t="0" r="0" b="0"/>
            </a:stretch>
          </a:blipFill>
        </p:spPr>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Screenshots taken from Assassin's Creed Unity, historical fiction game by Ubisoft.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9828518" y="2094147"/>
            <a:ext cx="6426224" cy="6625754"/>
          </a:xfrm>
          <a:custGeom>
            <a:avLst/>
            <a:gdLst/>
            <a:ahLst/>
            <a:cxnLst/>
            <a:rect r="r" b="b" t="t" l="l"/>
            <a:pathLst>
              <a:path h="6625754" w="6426224">
                <a:moveTo>
                  <a:pt x="0" y="0"/>
                </a:moveTo>
                <a:lnTo>
                  <a:pt x="6426224" y="0"/>
                </a:lnTo>
                <a:lnTo>
                  <a:pt x="6426224" y="6625754"/>
                </a:lnTo>
                <a:lnTo>
                  <a:pt x="0" y="6625754"/>
                </a:lnTo>
                <a:lnTo>
                  <a:pt x="0" y="0"/>
                </a:lnTo>
                <a:close/>
              </a:path>
            </a:pathLst>
          </a:custGeom>
          <a:blipFill>
            <a:blip r:embed="rId6"/>
            <a:stretch>
              <a:fillRect l="0" t="0" r="0" b="0"/>
            </a:stretch>
          </a:blipFill>
        </p:spPr>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Age of Enlightenment</a:t>
            </a:r>
          </a:p>
        </p:txBody>
      </p:sp>
      <p:sp>
        <p:nvSpPr>
          <p:cNvPr name="TextBox 12" id="12"/>
          <p:cNvSpPr txBox="true"/>
          <p:nvPr/>
        </p:nvSpPr>
        <p:spPr>
          <a:xfrm rot="0">
            <a:off x="1028700" y="2120899"/>
            <a:ext cx="8115300"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eighteenth century saw the </a:t>
            </a:r>
            <a:r>
              <a:rPr lang="en-US" sz="3000">
                <a:solidFill>
                  <a:srgbClr val="000000"/>
                </a:solidFill>
                <a:latin typeface="Arial Bold"/>
              </a:rPr>
              <a:t>Enlightenment</a:t>
            </a:r>
            <a:r>
              <a:rPr lang="en-US" sz="3000">
                <a:solidFill>
                  <a:srgbClr val="000000"/>
                </a:solidFill>
                <a:latin typeface="Arial"/>
              </a:rPr>
              <a:t> emerge in Europe. This was a movement of thinker who valued reason and science above faith or authority as a basis for society. Many of these writers were French like </a:t>
            </a:r>
            <a:r>
              <a:rPr lang="en-US" sz="3000">
                <a:solidFill>
                  <a:srgbClr val="000000"/>
                </a:solidFill>
                <a:latin typeface="Arial Bold"/>
              </a:rPr>
              <a:t>Voltaire</a:t>
            </a:r>
            <a:r>
              <a:rPr lang="en-US" sz="3000">
                <a:solidFill>
                  <a:srgbClr val="000000"/>
                </a:solidFill>
                <a:latin typeface="Arial"/>
              </a:rPr>
              <a:t>, </a:t>
            </a:r>
            <a:r>
              <a:rPr lang="en-US" sz="3000">
                <a:solidFill>
                  <a:srgbClr val="000000"/>
                </a:solidFill>
                <a:latin typeface="Arial Bold"/>
              </a:rPr>
              <a:t>Rousseau </a:t>
            </a:r>
            <a:r>
              <a:rPr lang="en-US" sz="3000">
                <a:solidFill>
                  <a:srgbClr val="000000"/>
                </a:solidFill>
                <a:latin typeface="Arial"/>
              </a:rPr>
              <a:t>and </a:t>
            </a:r>
            <a:r>
              <a:rPr lang="en-US" sz="3000">
                <a:solidFill>
                  <a:srgbClr val="000000"/>
                </a:solidFill>
                <a:latin typeface="Arial Bold"/>
              </a:rPr>
              <a:t>Montesquieu</a:t>
            </a:r>
            <a:r>
              <a:rPr lang="en-US" sz="3000">
                <a:solidFill>
                  <a:srgbClr val="000000"/>
                </a:solidFill>
                <a:latin typeface="Arial"/>
              </a:rPr>
              <a:t>. They criticised the </a:t>
            </a:r>
            <a:r>
              <a:rPr lang="en-US" sz="3000">
                <a:solidFill>
                  <a:srgbClr val="000000"/>
                </a:solidFill>
                <a:latin typeface="Arial Bold Italics"/>
              </a:rPr>
              <a:t>ancien régime </a:t>
            </a:r>
            <a:r>
              <a:rPr lang="en-US" sz="3000">
                <a:solidFill>
                  <a:srgbClr val="000000"/>
                </a:solidFill>
                <a:latin typeface="Arial"/>
              </a:rPr>
              <a:t>(the ‘old system’) of Louis’ absolute monarchy. They wrote about their ideas which many educated French people read. This lead to the desire to change the system of government so that the King had to share power with the people. </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D3E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graphicFrame>
        <p:nvGraphicFramePr>
          <p:cNvPr name="Table 10" id="10"/>
          <p:cNvGraphicFramePr>
            <a:graphicFrameLocks noGrp="true"/>
          </p:cNvGraphicFramePr>
          <p:nvPr/>
        </p:nvGraphicFramePr>
        <p:xfrm>
          <a:off x="1028700" y="2390774"/>
          <a:ext cx="15609955" cy="4267200"/>
        </p:xfrm>
        <a:graphic>
          <a:graphicData uri="http://schemas.openxmlformats.org/drawingml/2006/table">
            <a:tbl>
              <a:tblPr/>
              <a:tblGrid>
                <a:gridCol w="5203318"/>
                <a:gridCol w="5203318"/>
                <a:gridCol w="5203318"/>
              </a:tblGrid>
              <a:tr h="499762">
                <a:tc>
                  <a:txBody>
                    <a:bodyPr anchor="t" rtlCol="false"/>
                    <a:lstStyle/>
                    <a:p>
                      <a:pPr algn="ctr">
                        <a:lnSpc>
                          <a:spcPts val="3499"/>
                        </a:lnSpc>
                        <a:defRPr/>
                      </a:pPr>
                      <a:r>
                        <a:rPr lang="en-US" sz="2499">
                          <a:solidFill>
                            <a:srgbClr val="FFFFFF"/>
                          </a:solidFill>
                          <a:latin typeface="Arial Bold"/>
                        </a:rPr>
                        <a:t>First Estate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3499"/>
                        </a:lnSpc>
                        <a:defRPr/>
                      </a:pPr>
                      <a:r>
                        <a:rPr lang="en-US" sz="2499">
                          <a:solidFill>
                            <a:srgbClr val="FFFFFF"/>
                          </a:solidFill>
                          <a:latin typeface="Arial Bold"/>
                        </a:rPr>
                        <a:t>Second Estate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3499"/>
                        </a:lnSpc>
                        <a:defRPr/>
                      </a:pPr>
                      <a:r>
                        <a:rPr lang="en-US" sz="2499">
                          <a:solidFill>
                            <a:srgbClr val="FFFFFF"/>
                          </a:solidFill>
                          <a:latin typeface="Arial Bold"/>
                        </a:rPr>
                        <a:t>Third Estate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r>
              <a:tr h="1826054">
                <a:tc>
                  <a:txBody>
                    <a:bodyPr anchor="t" rtlCol="false"/>
                    <a:lstStyle/>
                    <a:p>
                      <a:pPr algn="ctr">
                        <a:lnSpc>
                          <a:spcPts val="3499"/>
                        </a:lnSpc>
                        <a:defRPr/>
                      </a:pPr>
                      <a:r>
                        <a:rPr lang="en-US" sz="2499">
                          <a:solidFill>
                            <a:srgbClr val="000000"/>
                          </a:solidFill>
                          <a:latin typeface="Arial"/>
                        </a:rPr>
                        <a:t>Clergy (priests and bishops)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Nobility (wealthy landowners who controlled the government and the army)</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The common people: everyone from well-off doctors, lawyers, teachers and merchants to poor peasants and workers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499762">
                <a:tc>
                  <a:txBody>
                    <a:bodyPr anchor="t" rtlCol="false"/>
                    <a:lstStyle/>
                    <a:p>
                      <a:pPr algn="ctr">
                        <a:lnSpc>
                          <a:spcPts val="3499"/>
                        </a:lnSpc>
                        <a:defRPr/>
                      </a:pPr>
                      <a:r>
                        <a:rPr lang="en-US" sz="2499">
                          <a:solidFill>
                            <a:srgbClr val="000000"/>
                          </a:solidFill>
                          <a:latin typeface="Arial"/>
                        </a:rPr>
                        <a:t>Approximately 100,000 people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Approximately 400,000 people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Approximately 25 million people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499762">
                <a:tc>
                  <a:txBody>
                    <a:bodyPr anchor="t" rtlCol="false"/>
                    <a:lstStyle/>
                    <a:p>
                      <a:pPr algn="ctr">
                        <a:lnSpc>
                          <a:spcPts val="3499"/>
                        </a:lnSpc>
                        <a:defRPr/>
                      </a:pPr>
                      <a:r>
                        <a:rPr lang="en-US" sz="2499">
                          <a:solidFill>
                            <a:srgbClr val="000000"/>
                          </a:solidFill>
                          <a:latin typeface="Arial"/>
                        </a:rPr>
                        <a:t>Did not pay taxes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Did not pay taxes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Paid taxes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941859">
                <a:tc>
                  <a:txBody>
                    <a:bodyPr anchor="t" rtlCol="false"/>
                    <a:lstStyle/>
                    <a:p>
                      <a:pPr algn="ctr">
                        <a:lnSpc>
                          <a:spcPts val="3499"/>
                        </a:lnSpc>
                        <a:defRPr/>
                      </a:pPr>
                      <a:r>
                        <a:rPr lang="en-US" sz="2499">
                          <a:solidFill>
                            <a:srgbClr val="000000"/>
                          </a:solidFill>
                          <a:latin typeface="Arial"/>
                        </a:rPr>
                        <a:t>Owned 10% of the land</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Owned 60% of the land</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Many peasants still lived under feudal law</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bl>
          </a:graphicData>
        </a:graphic>
      </p:graphicFrame>
      <p:sp>
        <p:nvSpPr>
          <p:cNvPr name="TextBox 11" id="11"/>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Social Divisions – The Ancien Régime</a:t>
            </a:r>
          </a:p>
        </p:txBody>
      </p:sp>
      <p:sp>
        <p:nvSpPr>
          <p:cNvPr name="TextBox 12" id="12"/>
          <p:cNvSpPr txBox="true"/>
          <p:nvPr/>
        </p:nvSpPr>
        <p:spPr>
          <a:xfrm rot="0">
            <a:off x="1028700" y="1911350"/>
            <a:ext cx="15609955" cy="4794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society in France was made up in three Estates:</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Thirteen: The French Revolution</a:t>
            </a:r>
          </a:p>
        </p:txBody>
      </p:sp>
      <p:sp>
        <p:nvSpPr>
          <p:cNvPr name="TextBox 15" id="15"/>
          <p:cNvSpPr txBox="true"/>
          <p:nvPr/>
        </p:nvSpPr>
        <p:spPr>
          <a:xfrm rot="0">
            <a:off x="1028700" y="6626511"/>
            <a:ext cx="15609955" cy="309880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The Third Estate, especially its wealthy and educated members, fiercely resented paying taxes when the other estates did not. </a:t>
            </a:r>
            <a:r>
              <a:rPr lang="en-US" sz="2499">
                <a:solidFill>
                  <a:srgbClr val="000000"/>
                </a:solidFill>
                <a:latin typeface="Arial"/>
              </a:rPr>
              <a:t>The Third Estate had to pay </a:t>
            </a:r>
            <a:r>
              <a:rPr lang="en-US" sz="2499">
                <a:solidFill>
                  <a:srgbClr val="000000"/>
                </a:solidFill>
                <a:latin typeface="Arial Bold"/>
              </a:rPr>
              <a:t>all the taxes for the country</a:t>
            </a:r>
            <a:r>
              <a:rPr lang="en-US" sz="2499">
                <a:solidFill>
                  <a:srgbClr val="000000"/>
                </a:solidFill>
                <a:latin typeface="Arial"/>
              </a:rPr>
              <a:t> which included:</a:t>
            </a:r>
          </a:p>
          <a:p>
            <a:pPr algn="l" marL="539749" indent="-269875" lvl="1">
              <a:lnSpc>
                <a:spcPts val="3499"/>
              </a:lnSpc>
              <a:buFont typeface="Arial"/>
              <a:buChar char="•"/>
            </a:pPr>
            <a:r>
              <a:rPr lang="en-US" sz="2499">
                <a:solidFill>
                  <a:srgbClr val="000000"/>
                </a:solidFill>
                <a:latin typeface="Arial"/>
              </a:rPr>
              <a:t>The </a:t>
            </a:r>
            <a:r>
              <a:rPr lang="en-US" sz="2499">
                <a:solidFill>
                  <a:srgbClr val="000000"/>
                </a:solidFill>
                <a:latin typeface="Arial Bold"/>
              </a:rPr>
              <a:t>taille</a:t>
            </a:r>
            <a:r>
              <a:rPr lang="en-US" sz="2499">
                <a:solidFill>
                  <a:srgbClr val="000000"/>
                </a:solidFill>
                <a:latin typeface="Arial"/>
              </a:rPr>
              <a:t>: a land tax</a:t>
            </a:r>
          </a:p>
          <a:p>
            <a:pPr algn="l" marL="539749" indent="-269875" lvl="1">
              <a:lnSpc>
                <a:spcPts val="3499"/>
              </a:lnSpc>
              <a:buFont typeface="Arial"/>
              <a:buChar char="•"/>
            </a:pPr>
            <a:r>
              <a:rPr lang="en-US" sz="2499">
                <a:solidFill>
                  <a:srgbClr val="000000"/>
                </a:solidFill>
                <a:latin typeface="Arial"/>
              </a:rPr>
              <a:t>The </a:t>
            </a:r>
            <a:r>
              <a:rPr lang="en-US" sz="2499">
                <a:solidFill>
                  <a:srgbClr val="000000"/>
                </a:solidFill>
                <a:latin typeface="Arial Bold"/>
              </a:rPr>
              <a:t>gabelle</a:t>
            </a:r>
            <a:r>
              <a:rPr lang="en-US" sz="2499">
                <a:solidFill>
                  <a:srgbClr val="000000"/>
                </a:solidFill>
                <a:latin typeface="Arial"/>
              </a:rPr>
              <a:t>: a salt tax</a:t>
            </a:r>
          </a:p>
          <a:p>
            <a:pPr algn="l" marL="539749" indent="-269875" lvl="1">
              <a:lnSpc>
                <a:spcPts val="3499"/>
              </a:lnSpc>
              <a:buFont typeface="Arial"/>
              <a:buChar char="•"/>
            </a:pPr>
            <a:r>
              <a:rPr lang="en-US" sz="2499">
                <a:solidFill>
                  <a:srgbClr val="000000"/>
                </a:solidFill>
                <a:latin typeface="Arial"/>
              </a:rPr>
              <a:t>The </a:t>
            </a:r>
            <a:r>
              <a:rPr lang="en-US" sz="2499">
                <a:solidFill>
                  <a:srgbClr val="000000"/>
                </a:solidFill>
                <a:latin typeface="Arial Bold"/>
              </a:rPr>
              <a:t>corvée</a:t>
            </a:r>
            <a:r>
              <a:rPr lang="en-US" sz="2499">
                <a:solidFill>
                  <a:srgbClr val="000000"/>
                </a:solidFill>
                <a:latin typeface="Arial"/>
              </a:rPr>
              <a:t>: members of the Third Estate had to work for free repairing roads</a:t>
            </a:r>
          </a:p>
          <a:p>
            <a:pPr algn="l" marL="539749" indent="-269875" lvl="1">
              <a:lnSpc>
                <a:spcPts val="3499"/>
              </a:lnSpc>
              <a:buFont typeface="Arial"/>
              <a:buChar char="•"/>
            </a:pPr>
            <a:r>
              <a:rPr lang="en-US" sz="2499">
                <a:solidFill>
                  <a:srgbClr val="000000"/>
                </a:solidFill>
                <a:latin typeface="Arial"/>
              </a:rPr>
              <a:t>The </a:t>
            </a:r>
            <a:r>
              <a:rPr lang="en-US" sz="2499">
                <a:solidFill>
                  <a:srgbClr val="000000"/>
                </a:solidFill>
                <a:latin typeface="Arial Bold"/>
              </a:rPr>
              <a:t>tithe</a:t>
            </a:r>
            <a:r>
              <a:rPr lang="en-US" sz="2499">
                <a:solidFill>
                  <a:srgbClr val="000000"/>
                </a:solidFill>
                <a:latin typeface="Arial"/>
              </a:rPr>
              <a:t>: one-tenth of earnings or produce went to the Catholic Church.</a:t>
            </a:r>
          </a:p>
          <a:p>
            <a:pPr algn="l">
              <a:lnSpc>
                <a:spcPts val="3499"/>
              </a:lnSpc>
            </a:pPr>
            <a:r>
              <a:rPr lang="en-US" sz="2499">
                <a:solidFill>
                  <a:srgbClr val="000000"/>
                </a:solidFill>
                <a:latin typeface="Arial"/>
              </a:rPr>
              <a:t>They also resented having to pay taxes while they had no say in running the country.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DAFqPrgoNT0</dc:identifier>
  <dcterms:modified xsi:type="dcterms:W3CDTF">2011-08-01T06:04:30Z</dcterms:modified>
  <cp:revision>1</cp:revision>
  <dc:title>Ch. 13 - The French Revolution</dc:title>
</cp:coreProperties>
</file>